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2"/>
  </p:notesMasterIdLst>
  <p:sldIdLst>
    <p:sldId id="258" r:id="rId2"/>
    <p:sldId id="284" r:id="rId3"/>
    <p:sldId id="296" r:id="rId4"/>
    <p:sldId id="344" r:id="rId5"/>
    <p:sldId id="346" r:id="rId6"/>
    <p:sldId id="349" r:id="rId7"/>
    <p:sldId id="352" r:id="rId8"/>
    <p:sldId id="350" r:id="rId9"/>
    <p:sldId id="351" r:id="rId10"/>
    <p:sldId id="353" r:id="rId11"/>
    <p:sldId id="354" r:id="rId12"/>
    <p:sldId id="306" r:id="rId13"/>
    <p:sldId id="314" r:id="rId14"/>
    <p:sldId id="315" r:id="rId15"/>
    <p:sldId id="298" r:id="rId16"/>
    <p:sldId id="299" r:id="rId17"/>
    <p:sldId id="30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56" r:id="rId44"/>
    <p:sldId id="357" r:id="rId45"/>
    <p:sldId id="358" r:id="rId46"/>
    <p:sldId id="359" r:id="rId47"/>
    <p:sldId id="342" r:id="rId48"/>
    <p:sldId id="343" r:id="rId49"/>
    <p:sldId id="302" r:id="rId50"/>
    <p:sldId id="34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4444" autoAdjust="0"/>
  </p:normalViewPr>
  <p:slideViewPr>
    <p:cSldViewPr>
      <p:cViewPr varScale="1">
        <p:scale>
          <a:sx n="72" d="100"/>
          <a:sy n="72" d="100"/>
        </p:scale>
        <p:origin x="129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7628-68CC-4275-BDB2-ACCA0EEEDDBD}" type="datetimeFigureOut">
              <a:rPr lang="en-US" smtClean="0"/>
              <a:pPr/>
              <a:t>6/1/2021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FE27A-A823-43B6-AF27-F900CDA361FB}" type="slidenum">
              <a:rPr lang="en-US" smtClean="0"/>
              <a:pPr/>
              <a:t>‹#›</a:t>
            </a:fld>
            <a:endParaRPr lang="en-US"/>
          </a:p>
        </p:txBody>
      </p:sp>
    </p:spTree>
    <p:extLst>
      <p:ext uri="{BB962C8B-B14F-4D97-AF65-F5344CB8AC3E}">
        <p14:creationId xmlns:p14="http://schemas.microsoft.com/office/powerpoint/2010/main" val="85231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a:p>
        </p:txBody>
      </p:sp>
    </p:spTree>
    <p:extLst>
      <p:ext uri="{BB962C8B-B14F-4D97-AF65-F5344CB8AC3E}">
        <p14:creationId xmlns:p14="http://schemas.microsoft.com/office/powerpoint/2010/main" val="110674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15</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16</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49</a:t>
            </a:fld>
            <a:endParaRPr lang="en-US"/>
          </a:p>
        </p:txBody>
      </p:sp>
    </p:spTree>
    <p:extLst>
      <p:ext uri="{BB962C8B-B14F-4D97-AF65-F5344CB8AC3E}">
        <p14:creationId xmlns:p14="http://schemas.microsoft.com/office/powerpoint/2010/main" val="1783181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21BAB6EE-EAEA-4561-8880-8DF9D3AB28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BAB6EE-EAEA-4561-8880-8DF9D3AB286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BAB6EE-EAEA-4561-8880-8DF9D3AB286A}"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1BAB6EE-EAEA-4561-8880-8DF9D3AB286A}"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21BAB6EE-EAEA-4561-8880-8DF9D3AB28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youtube.com/watch?v=314m7YBRFvQ&amp;list=PL6n9fhu94yhXd4xnk-" TargetMode="External"/><Relationship Id="rId2" Type="http://schemas.openxmlformats.org/officeDocument/2006/relationships/hyperlink" Target="http://www.polymer-project.org/" TargetMode="External"/><Relationship Id="rId1" Type="http://schemas.openxmlformats.org/officeDocument/2006/relationships/slideLayout" Target="../slideLayouts/slideLayout2.xml"/><Relationship Id="rId4" Type="http://schemas.openxmlformats.org/officeDocument/2006/relationships/hyperlink" Target="http://www.geeksforgeeks.org/user-based-collaborative-filte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7543800" y="53309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smillah1.jpg"/>
          <p:cNvPicPr>
            <a:picLocks noChangeAspect="1"/>
          </p:cNvPicPr>
          <p:nvPr/>
        </p:nvPicPr>
        <p:blipFill>
          <a:blip r:embed="rId4"/>
          <a:stretch>
            <a:fillRect/>
          </a:stretch>
        </p:blipFill>
        <p:spPr>
          <a:xfrm>
            <a:off x="318448" y="1905000"/>
            <a:ext cx="8458200" cy="2109095"/>
          </a:xfrm>
          <a:prstGeom prst="rect">
            <a:avLst/>
          </a:prstGeom>
        </p:spPr>
      </p:pic>
      <p:sp>
        <p:nvSpPr>
          <p:cNvPr id="11" name="Slide Number Placeholder 10"/>
          <p:cNvSpPr>
            <a:spLocks noGrp="1"/>
          </p:cNvSpPr>
          <p:nvPr>
            <p:ph type="sldNum" sz="quarter" idx="12"/>
          </p:nvPr>
        </p:nvSpPr>
        <p:spPr/>
        <p:txBody>
          <a:bodyPr/>
          <a:lstStyle/>
          <a:p>
            <a:fld id="{21BAB6EE-EAEA-4561-8880-8DF9D3AB286A}"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sub section, we will make a project design of our web application. Data modeling is a type of software modeling techniques in which we design our project in terms of data passing.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10</a:t>
            </a:fld>
            <a:endParaRPr lang="en-US"/>
          </a:p>
        </p:txBody>
      </p:sp>
      <p:sp>
        <p:nvSpPr>
          <p:cNvPr id="4" name="Title 3"/>
          <p:cNvSpPr>
            <a:spLocks noGrp="1"/>
          </p:cNvSpPr>
          <p:nvPr>
            <p:ph type="title"/>
          </p:nvPr>
        </p:nvSpPr>
        <p:spPr/>
        <p:txBody>
          <a:bodyPr/>
          <a:lstStyle/>
          <a:p>
            <a:pPr lvl="1" algn="l" rtl="0">
              <a:spcBef>
                <a:spcPct val="0"/>
              </a:spcBef>
            </a:pPr>
            <a:r>
              <a:rPr lang="en-US" sz="44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Data Modeling :</a:t>
            </a:r>
            <a:endParaRPr lang="en-US" dirty="0"/>
          </a:p>
        </p:txBody>
      </p:sp>
    </p:spTree>
    <p:extLst>
      <p:ext uri="{BB962C8B-B14F-4D97-AF65-F5344CB8AC3E}">
        <p14:creationId xmlns:p14="http://schemas.microsoft.com/office/powerpoint/2010/main" val="256377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Sequence Diagram</a:t>
            </a:r>
          </a:p>
          <a:p>
            <a:r>
              <a:rPr lang="en-US" sz="2800" dirty="0"/>
              <a:t>Data Flow Diagram</a:t>
            </a:r>
          </a:p>
          <a:p>
            <a:r>
              <a:rPr lang="en-US" sz="2800" dirty="0"/>
              <a:t>Activity Diagram</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11</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33549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BAB6EE-EAEA-4561-8880-8DF9D3AB286A}" type="slidenum">
              <a:rPr lang="en-US" smtClean="0"/>
              <a:pPr/>
              <a:t>12</a:t>
            </a:fld>
            <a:endParaRPr lang="en-US"/>
          </a:p>
        </p:txBody>
      </p:sp>
      <p:sp>
        <p:nvSpPr>
          <p:cNvPr id="2" name="Title 1"/>
          <p:cNvSpPr>
            <a:spLocks noGrp="1"/>
          </p:cNvSpPr>
          <p:nvPr>
            <p:ph type="title"/>
          </p:nvPr>
        </p:nvSpPr>
        <p:spPr/>
        <p:txBody>
          <a:bodyPr>
            <a:normAutofit fontScale="90000"/>
          </a:bodyPr>
          <a:lstStyle/>
          <a:p>
            <a:r>
              <a:rPr lang="en-US" sz="4900" u="sng" dirty="0">
                <a:latin typeface="Times New Roman" pitchFamily="18" charset="0"/>
                <a:cs typeface="Times New Roman" pitchFamily="18" charset="0"/>
              </a:rPr>
              <a:t>Working Flow:</a:t>
            </a:r>
            <a:br>
              <a:rPr lang="en-US" b="1" dirty="0">
                <a:latin typeface="Times New Roman" pitchFamily="18" charset="0"/>
                <a:cs typeface="Times New Roman" pitchFamily="18" charset="0"/>
              </a:rPr>
            </a:br>
            <a:endParaRPr lang="en-US" b="1" dirty="0"/>
          </a:p>
        </p:txBody>
      </p:sp>
      <p:sp>
        <p:nvSpPr>
          <p:cNvPr id="7" name="Content Placeholder 6"/>
          <p:cNvSpPr>
            <a:spLocks noGrp="1"/>
          </p:cNvSpPr>
          <p:nvPr>
            <p:ph idx="1"/>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9372600" cy="572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13</a:t>
            </a:fld>
            <a:endParaRPr lang="en-US"/>
          </a:p>
        </p:txBody>
      </p:sp>
      <p:sp>
        <p:nvSpPr>
          <p:cNvPr id="4" name="Title 3"/>
          <p:cNvSpPr>
            <a:spLocks noGrp="1"/>
          </p:cNvSpPr>
          <p:nvPr>
            <p:ph type="title"/>
          </p:nvPr>
        </p:nvSpPr>
        <p:spPr/>
        <p:txBody>
          <a:bodyPr/>
          <a:lstStyle/>
          <a:p>
            <a:r>
              <a:rPr lang="en-US" sz="4400" u="sng" dirty="0">
                <a:latin typeface="Times New Roman" pitchFamily="18" charset="0"/>
                <a:cs typeface="Times New Roman" pitchFamily="18" charset="0"/>
              </a:rPr>
              <a:t>Customer flow</a:t>
            </a:r>
            <a:r>
              <a:rPr lang="en-US" dirty="0"/>
              <a:t>:</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44000" cy="5486400"/>
          </a:xfrm>
          <a:prstGeom prst="rect">
            <a:avLst/>
          </a:prstGeom>
        </p:spPr>
      </p:pic>
    </p:spTree>
    <p:extLst>
      <p:ext uri="{BB962C8B-B14F-4D97-AF65-F5344CB8AC3E}">
        <p14:creationId xmlns:p14="http://schemas.microsoft.com/office/powerpoint/2010/main" val="348723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14</a:t>
            </a:fld>
            <a:endParaRPr lang="en-US"/>
          </a:p>
        </p:txBody>
      </p:sp>
      <p:sp>
        <p:nvSpPr>
          <p:cNvPr id="4" name="Title 3"/>
          <p:cNvSpPr>
            <a:spLocks noGrp="1"/>
          </p:cNvSpPr>
          <p:nvPr>
            <p:ph type="title"/>
          </p:nvPr>
        </p:nvSpPr>
        <p:spPr/>
        <p:txBody>
          <a:bodyPr/>
          <a:lstStyle/>
          <a:p>
            <a:r>
              <a:rPr lang="en-US" sz="4400" u="sng" dirty="0">
                <a:latin typeface="Times New Roman" pitchFamily="18" charset="0"/>
                <a:cs typeface="Times New Roman" pitchFamily="18" charset="0"/>
              </a:rPr>
              <a:t>Contractor</a:t>
            </a:r>
            <a:r>
              <a:rPr lang="en-US" dirty="0"/>
              <a:t>:</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09600" y="1219200"/>
            <a:ext cx="7924800" cy="5638800"/>
          </a:xfrm>
          <a:prstGeom prst="rect">
            <a:avLst/>
          </a:prstGeom>
        </p:spPr>
      </p:pic>
    </p:spTree>
    <p:extLst>
      <p:ext uri="{BB962C8B-B14F-4D97-AF65-F5344CB8AC3E}">
        <p14:creationId xmlns:p14="http://schemas.microsoft.com/office/powerpoint/2010/main" val="155535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cs typeface="Times New Roman" pitchFamily="18" charset="0"/>
              </a:rPr>
              <a:t>_______________________________</a:t>
            </a:r>
          </a:p>
        </p:txBody>
      </p:sp>
      <p:sp>
        <p:nvSpPr>
          <p:cNvPr id="18" name="Content Placeholder 2"/>
          <p:cNvSpPr>
            <a:spLocks noGrp="1"/>
          </p:cNvSpPr>
          <p:nvPr>
            <p:ph idx="1"/>
          </p:nvPr>
        </p:nvSpPr>
        <p:spPr>
          <a:xfrm>
            <a:off x="685800" y="1600201"/>
            <a:ext cx="7772400" cy="4298950"/>
          </a:xfrm>
        </p:spPr>
        <p:txBody>
          <a:bodyPr>
            <a:normAutofit lnSpcReduction="10000"/>
          </a:bodyPr>
          <a:lstStyle/>
          <a:p>
            <a:r>
              <a:rPr lang="en-US" sz="2200" dirty="0">
                <a:latin typeface="Times New Roman" pitchFamily="18" charset="0"/>
                <a:cs typeface="Times New Roman" pitchFamily="18" charset="0"/>
              </a:rPr>
              <a:t>To built a house or any type of construction one can visit to different contractors and it is a very time consuming thing.</a:t>
            </a:r>
          </a:p>
          <a:p>
            <a:pPr marL="0" indent="0">
              <a:buNone/>
            </a:pPr>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Person can’t be able to visit as many place due to which some times it may leads to quality compromise.</a:t>
            </a:r>
          </a:p>
          <a:p>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Much of the good contractors are unable to get work due to the lack of awareness.</a:t>
            </a:r>
            <a:endParaRPr lang="en-US" sz="2200" b="1" dirty="0">
              <a:latin typeface="Times New Roman" pitchFamily="18" charset="0"/>
              <a:cs typeface="Times New Roman" pitchFamily="18" charset="0"/>
            </a:endParaRPr>
          </a:p>
          <a:p>
            <a:pPr marL="0" indent="0">
              <a:buNone/>
            </a:pPr>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Buyers are not as much aware from the latest market prices and the new as well as best quality products and contractors present in the market</a:t>
            </a:r>
            <a:r>
              <a:rPr lang="en-US" sz="2300" dirty="0">
                <a:latin typeface="Times New Roman" pitchFamily="18" charset="0"/>
                <a:cs typeface="Times New Roman" pitchFamily="18" charset="0"/>
              </a:rPr>
              <a:t>.</a:t>
            </a:r>
          </a:p>
        </p:txBody>
      </p:sp>
      <p:sp>
        <p:nvSpPr>
          <p:cNvPr id="16" name="Slide Number Placeholder 15"/>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
        <p:nvSpPr>
          <p:cNvPr id="17" name="Title 1"/>
          <p:cNvSpPr>
            <a:spLocks noGrp="1"/>
          </p:cNvSpPr>
          <p:nvPr>
            <p:ph type="title"/>
          </p:nvPr>
        </p:nvSpPr>
        <p:spPr/>
        <p:txBody>
          <a:bodyPr/>
          <a:lstStyle/>
          <a:p>
            <a:r>
              <a:rPr lang="en-US" u="sng" dirty="0">
                <a:latin typeface="Times New Roman" pitchFamily="18" charset="0"/>
                <a:cs typeface="Times New Roman" pitchFamily="18" charset="0"/>
                <a:sym typeface="+mn-ea"/>
              </a:rPr>
              <a:t>Problem statement</a:t>
            </a:r>
            <a:endParaRPr lang="en-US" u="sng"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cs typeface="Times New Roman" pitchFamily="18" charset="0"/>
              </a:rPr>
              <a:t>_______________________________</a:t>
            </a:r>
          </a:p>
        </p:txBody>
      </p:sp>
      <p:sp>
        <p:nvSpPr>
          <p:cNvPr id="18" name="Content Placeholder 2"/>
          <p:cNvSpPr>
            <a:spLocks noGrp="1"/>
          </p:cNvSpPr>
          <p:nvPr>
            <p:ph idx="1"/>
          </p:nvPr>
        </p:nvSpPr>
        <p:spPr>
          <a:xfrm>
            <a:off x="457200" y="1447800"/>
            <a:ext cx="8229600" cy="4678363"/>
          </a:xfrm>
        </p:spPr>
        <p:txBody>
          <a:bodyPr>
            <a:normAutofit/>
          </a:bodyPr>
          <a:lstStyle/>
          <a:p>
            <a:r>
              <a:rPr lang="en-IE" sz="2200" dirty="0">
                <a:latin typeface="Times New Roman" pitchFamily="18" charset="0"/>
                <a:cs typeface="Times New Roman" pitchFamily="18" charset="0"/>
              </a:rPr>
              <a:t>It is our goal to create an app that will meet the realistic needs of all our construction and will do at home without the time waste.</a:t>
            </a:r>
            <a:endParaRPr lang="en-US" sz="2200" dirty="0">
              <a:latin typeface="Times New Roman" pitchFamily="18" charset="0"/>
              <a:cs typeface="Times New Roman" pitchFamily="18" charset="0"/>
            </a:endParaRPr>
          </a:p>
          <a:p>
            <a:r>
              <a:rPr lang="en-IE" sz="2200" dirty="0">
                <a:latin typeface="Times New Roman" pitchFamily="18" charset="0"/>
                <a:cs typeface="Times New Roman" pitchFamily="18" charset="0"/>
              </a:rPr>
              <a:t>And it will be our endeavour that we will make this app as effective so that in the shortest possible time it started to be used not only in one city but also in other cities.</a:t>
            </a:r>
            <a:endParaRPr lang="en-US" sz="2200" dirty="0">
              <a:latin typeface="Times New Roman" pitchFamily="18" charset="0"/>
              <a:cs typeface="Times New Roman" pitchFamily="18" charset="0"/>
            </a:endParaRPr>
          </a:p>
          <a:p>
            <a:r>
              <a:rPr lang="en-IE" sz="2200" dirty="0">
                <a:latin typeface="Times New Roman" pitchFamily="18" charset="0"/>
                <a:cs typeface="Times New Roman" pitchFamily="18" charset="0"/>
              </a:rPr>
              <a:t>In this web app we focused on best quality and reasonable price .</a:t>
            </a:r>
            <a:endParaRPr lang="en-US" sz="2200"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
        <p:nvSpPr>
          <p:cNvPr id="17" name="Title 1"/>
          <p:cNvSpPr>
            <a:spLocks noGrp="1"/>
          </p:cNvSpPr>
          <p:nvPr>
            <p:ph type="title"/>
          </p:nvPr>
        </p:nvSpPr>
        <p:spPr>
          <a:xfrm>
            <a:off x="381000" y="152400"/>
            <a:ext cx="8229600" cy="1143000"/>
          </a:xfrm>
        </p:spPr>
        <p:txBody>
          <a:bodyPr/>
          <a:lstStyle/>
          <a:p>
            <a:r>
              <a:rPr lang="en-US" u="sng" dirty="0">
                <a:latin typeface="Times New Roman" pitchFamily="18" charset="0"/>
                <a:cs typeface="Times New Roman" pitchFamily="18" charset="0"/>
                <a:sym typeface="+mn-ea"/>
              </a:rPr>
              <a:t>Objectives</a:t>
            </a:r>
            <a:r>
              <a:rPr lang="en-US" dirty="0">
                <a:latin typeface="Times New Roman" pitchFamily="18" charset="0"/>
                <a:cs typeface="Times New Roman" pitchFamily="18" charset="0"/>
                <a:sym typeface="+mn-ea"/>
              </a:rPr>
              <a:t> </a:t>
            </a:r>
            <a:endParaRPr 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normAutofit/>
          </a:bodyPr>
          <a:lstStyle/>
          <a:p>
            <a:pPr marL="107315" marR="922020" indent="0" algn="just">
              <a:lnSpc>
                <a:spcPct val="150000"/>
              </a:lnSpc>
              <a:buNone/>
            </a:pPr>
            <a:r>
              <a:rPr lang="en-US" sz="2400" u="sng" dirty="0">
                <a:latin typeface="Times New Roman" pitchFamily="18" charset="0"/>
                <a:ea typeface="Times New Roman" panose="02020603050405020304" pitchFamily="18" charset="0"/>
                <a:cs typeface="Times New Roman" pitchFamily="18" charset="0"/>
              </a:rPr>
              <a:t>Software Requirements dependence:</a:t>
            </a:r>
          </a:p>
          <a:p>
            <a:pPr lvl="0"/>
            <a:r>
              <a:rPr lang="en-GB" sz="2200" dirty="0">
                <a:latin typeface="Times New Roman" pitchFamily="18" charset="0"/>
                <a:cs typeface="Times New Roman" pitchFamily="18" charset="0"/>
              </a:rPr>
              <a:t>HTML </a:t>
            </a:r>
          </a:p>
          <a:p>
            <a:pPr lvl="0"/>
            <a:r>
              <a:rPr lang="en-GB" sz="2200" dirty="0">
                <a:latin typeface="Times New Roman" pitchFamily="18" charset="0"/>
                <a:cs typeface="Times New Roman" pitchFamily="18" charset="0"/>
              </a:rPr>
              <a:t>CSS </a:t>
            </a:r>
            <a:endParaRPr lang="en-US" sz="2200" dirty="0">
              <a:latin typeface="Times New Roman" pitchFamily="18" charset="0"/>
              <a:cs typeface="Times New Roman" pitchFamily="18" charset="0"/>
            </a:endParaRPr>
          </a:p>
          <a:p>
            <a:pPr lvl="0"/>
            <a:r>
              <a:rPr lang="en-GB" sz="2200" dirty="0">
                <a:latin typeface="Times New Roman" pitchFamily="18" charset="0"/>
                <a:cs typeface="Times New Roman" pitchFamily="18" charset="0"/>
              </a:rPr>
              <a:t>JavaScript </a:t>
            </a:r>
            <a:endParaRPr lang="en-US" sz="2200" dirty="0">
              <a:latin typeface="Times New Roman" pitchFamily="18" charset="0"/>
              <a:cs typeface="Times New Roman" pitchFamily="18" charset="0"/>
            </a:endParaRPr>
          </a:p>
          <a:p>
            <a:pPr lvl="0"/>
            <a:r>
              <a:rPr lang="en-GB" sz="2200" dirty="0">
                <a:latin typeface="Times New Roman" pitchFamily="18" charset="0"/>
                <a:cs typeface="Times New Roman" pitchFamily="18" charset="0"/>
              </a:rPr>
              <a:t>STARUML</a:t>
            </a:r>
            <a:endParaRPr lang="en-US" sz="2200" dirty="0">
              <a:latin typeface="Times New Roman" pitchFamily="18" charset="0"/>
              <a:cs typeface="Times New Roman" pitchFamily="18" charset="0"/>
            </a:endParaRPr>
          </a:p>
          <a:p>
            <a:pPr lvl="0"/>
            <a:r>
              <a:rPr lang="en-GB" sz="2200" dirty="0">
                <a:latin typeface="Times New Roman" pitchFamily="18" charset="0"/>
                <a:cs typeface="Times New Roman" pitchFamily="18" charset="0"/>
              </a:rPr>
              <a:t>SQL server </a:t>
            </a:r>
            <a:endParaRPr lang="en-US" sz="2200" dirty="0">
              <a:latin typeface="Times New Roman" pitchFamily="18" charset="0"/>
              <a:cs typeface="Times New Roman" pitchFamily="18" charset="0"/>
            </a:endParaRPr>
          </a:p>
          <a:p>
            <a:pPr lvl="0"/>
            <a:r>
              <a:rPr lang="en-GB" sz="2200" dirty="0">
                <a:latin typeface="Times New Roman" pitchFamily="18" charset="0"/>
                <a:cs typeface="Times New Roman" pitchFamily="18" charset="0"/>
              </a:rPr>
              <a:t>PHP</a:t>
            </a:r>
          </a:p>
          <a:p>
            <a:pPr lvl="0"/>
            <a:r>
              <a:rPr lang="en-GB" sz="2200" dirty="0">
                <a:latin typeface="Times New Roman" pitchFamily="18" charset="0"/>
                <a:cs typeface="Times New Roman" pitchFamily="18" charset="0"/>
              </a:rPr>
              <a:t>XAMPP server </a:t>
            </a:r>
            <a:endParaRPr lang="en-US" sz="2200" dirty="0">
              <a:latin typeface="Times New Roman" pitchFamily="18" charset="0"/>
              <a:cs typeface="Times New Roman" pitchFamily="18" charset="0"/>
            </a:endParaRPr>
          </a:p>
          <a:p>
            <a:pPr>
              <a:spcBef>
                <a:spcPts val="775"/>
              </a:spcBef>
            </a:pPr>
            <a:endParaRPr lang="en-US" sz="2500" dirty="0">
              <a:latin typeface="Times New Roman" pitchFamily="18" charset="0"/>
              <a:ea typeface="Times New Roman" panose="02020603050405020304"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r>
              <a:rPr lang="en-US" u="sng" dirty="0">
                <a:latin typeface="Times New Roman" pitchFamily="18" charset="0"/>
                <a:cs typeface="Times New Roman" pitchFamily="18" charset="0"/>
              </a:rPr>
              <a:t>Development Requirements</a:t>
            </a:r>
          </a:p>
        </p:txBody>
      </p:sp>
      <p:sp>
        <p:nvSpPr>
          <p:cNvPr id="5" name="Rectangle 4"/>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6" name="Rectangle 5"/>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4375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X</a:t>
            </a:r>
            <a:r>
              <a:rPr lang="en-US" sz="2400" dirty="0"/>
              <a:t>AMPP is a free and open-source cross-platform web server solution and it consist of Apache HTTP Server, Maria DB database and interpreter for scripts.</a:t>
            </a:r>
          </a:p>
          <a:p>
            <a:endParaRPr lang="en-US" sz="2400" dirty="0"/>
          </a:p>
          <a:p>
            <a:r>
              <a:rPr lang="en-US" sz="2400" dirty="0"/>
              <a:t>Such as we are developing a project, for the website developing we are using XAMPP.</a:t>
            </a:r>
          </a:p>
          <a:p>
            <a:endParaRPr lang="en-US" sz="2000"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18</a:t>
            </a:fld>
            <a:endParaRPr lang="en-US"/>
          </a:p>
        </p:txBody>
      </p:sp>
      <p:sp>
        <p:nvSpPr>
          <p:cNvPr id="4" name="Title 3"/>
          <p:cNvSpPr>
            <a:spLocks noGrp="1"/>
          </p:cNvSpPr>
          <p:nvPr>
            <p:ph type="title"/>
          </p:nvPr>
        </p:nvSpPr>
        <p:spPr/>
        <p:txBody>
          <a:bodyPr/>
          <a:lstStyle/>
          <a:p>
            <a:r>
              <a:rPr lang="en-US" u="sng" dirty="0" err="1">
                <a:latin typeface="Times New Roman" pitchFamily="18" charset="0"/>
                <a:cs typeface="Times New Roman" pitchFamily="18" charset="0"/>
              </a:rPr>
              <a:t>Xampp</a:t>
            </a:r>
            <a:r>
              <a:rPr lang="en-US" u="sng" dirty="0">
                <a:latin typeface="Times New Roman" pitchFamily="18" charset="0"/>
                <a:cs typeface="Times New Roman" pitchFamily="18" charset="0"/>
              </a:rPr>
              <a:t> server</a:t>
            </a:r>
            <a:r>
              <a:rPr lang="en-US" dirty="0"/>
              <a:t>:</a:t>
            </a:r>
          </a:p>
        </p:txBody>
      </p:sp>
    </p:spTree>
    <p:extLst>
      <p:ext uri="{BB962C8B-B14F-4D97-AF65-F5344CB8AC3E}">
        <p14:creationId xmlns:p14="http://schemas.microsoft.com/office/powerpoint/2010/main" val="149751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19</a:t>
            </a:fld>
            <a:endParaRPr lang="en-US"/>
          </a:p>
        </p:txBody>
      </p:sp>
      <p:sp>
        <p:nvSpPr>
          <p:cNvPr id="4" name="Title 3"/>
          <p:cNvSpPr>
            <a:spLocks noGrp="1"/>
          </p:cNvSpPr>
          <p:nvPr>
            <p:ph type="title"/>
          </p:nvPr>
        </p:nvSpPr>
        <p:spPr>
          <a:xfrm>
            <a:off x="457200" y="274638"/>
            <a:ext cx="8229600" cy="182562"/>
          </a:xfrm>
        </p:spPr>
        <p:txBody>
          <a:bodyPr>
            <a:normAutofit fontScale="90000"/>
          </a:bodyPr>
          <a:lstStyle/>
          <a:p>
            <a:endParaRPr lang="en-US" dirty="0"/>
          </a:p>
        </p:txBody>
      </p:sp>
      <p:pic>
        <p:nvPicPr>
          <p:cNvPr id="5" name="image21.jpeg"/>
          <p:cNvPicPr>
            <a:picLocks noGrp="1"/>
          </p:cNvPicPr>
          <p:nvPr>
            <p:ph idx="1"/>
          </p:nvPr>
        </p:nvPicPr>
        <p:blipFill>
          <a:blip r:embed="rId2" cstate="print"/>
          <a:stretch>
            <a:fillRect/>
          </a:stretch>
        </p:blipFill>
        <p:spPr>
          <a:xfrm>
            <a:off x="533400" y="76200"/>
            <a:ext cx="8229600" cy="6705600"/>
          </a:xfrm>
          <a:prstGeom prst="rect">
            <a:avLst/>
          </a:prstGeom>
        </p:spPr>
      </p:pic>
    </p:spTree>
    <p:extLst>
      <p:ext uri="{BB962C8B-B14F-4D97-AF65-F5344CB8AC3E}">
        <p14:creationId xmlns:p14="http://schemas.microsoft.com/office/powerpoint/2010/main" val="281532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733800" y="914400"/>
            <a:ext cx="1302336" cy="1298448"/>
          </a:xfrm>
          <a:prstGeom prst="rect">
            <a:avLst/>
          </a:prstGeom>
        </p:spPr>
      </p:pic>
      <p:sp>
        <p:nvSpPr>
          <p:cNvPr id="10" name="Slide Number Placeholder 9"/>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2</a:t>
            </a:fld>
            <a:endParaRPr lang="en-US">
              <a:latin typeface="Times New Roman" pitchFamily="18" charset="0"/>
              <a:cs typeface="Times New Roman" pitchFamily="18" charset="0"/>
            </a:endParaRPr>
          </a:p>
        </p:txBody>
      </p:sp>
      <p:sp>
        <p:nvSpPr>
          <p:cNvPr id="2" name="Title 1"/>
          <p:cNvSpPr>
            <a:spLocks noGrp="1"/>
          </p:cNvSpPr>
          <p:nvPr>
            <p:ph type="title"/>
          </p:nvPr>
        </p:nvSpPr>
        <p:spPr>
          <a:xfrm>
            <a:off x="330958" y="-96699"/>
            <a:ext cx="8229600" cy="1143000"/>
          </a:xfrm>
        </p:spPr>
        <p:txBody>
          <a:bodyPr>
            <a:noAutofit/>
          </a:bodyPr>
          <a:lstStyle/>
          <a:p>
            <a:r>
              <a:rPr lang="en-IE" sz="2400" b="1" dirty="0">
                <a:latin typeface="Times New Roman" pitchFamily="18" charset="0"/>
                <a:cs typeface="Times New Roman" pitchFamily="18" charset="0"/>
              </a:rPr>
              <a:t>                ONLINE CONSTRUCTION HANDLING </a:t>
            </a:r>
          </a:p>
        </p:txBody>
      </p:sp>
      <p:sp>
        <p:nvSpPr>
          <p:cNvPr id="5" name="Rectangle 4"/>
          <p:cNvSpPr/>
          <p:nvPr/>
        </p:nvSpPr>
        <p:spPr>
          <a:xfrm>
            <a:off x="0" y="1905000"/>
            <a:ext cx="8763000" cy="4401205"/>
          </a:xfrm>
          <a:prstGeom prst="rect">
            <a:avLst/>
          </a:prstGeom>
        </p:spPr>
        <p:txBody>
          <a:bodyPr wrap="square">
            <a:spAutoFit/>
          </a:bodyPr>
          <a:lstStyle/>
          <a:p>
            <a:pPr algn="ctr"/>
            <a:br>
              <a:rPr lang="en-US" sz="2000" b="1" u="sng" dirty="0">
                <a:solidFill>
                  <a:schemeClr val="tx1"/>
                </a:solidFill>
                <a:latin typeface="Times New Roman" pitchFamily="18" charset="0"/>
                <a:cs typeface="Times New Roman" pitchFamily="18" charset="0"/>
              </a:rPr>
            </a:br>
            <a:r>
              <a:rPr lang="en-US" sz="2000" b="1" u="sng" dirty="0">
                <a:solidFill>
                  <a:schemeClr val="tx1"/>
                </a:solidFill>
                <a:latin typeface="Times New Roman" pitchFamily="18" charset="0"/>
                <a:cs typeface="Times New Roman" pitchFamily="18" charset="0"/>
              </a:rPr>
              <a:t>Supervised by</a:t>
            </a:r>
            <a:r>
              <a:rPr lang="en-US" sz="2000" b="1" u="sng" dirty="0">
                <a:latin typeface="Times New Roman" pitchFamily="18" charset="0"/>
                <a:cs typeface="Times New Roman" pitchFamily="18" charset="0"/>
              </a:rPr>
              <a:t>:</a:t>
            </a:r>
          </a:p>
          <a:p>
            <a:pPr algn="ctr"/>
            <a:r>
              <a:rPr lang="en-US" sz="2000" dirty="0">
                <a:latin typeface="Times New Roman" pitchFamily="18" charset="0"/>
                <a:cs typeface="Times New Roman" pitchFamily="18" charset="0"/>
              </a:rPr>
              <a:t>Mam </a:t>
            </a:r>
            <a:r>
              <a:rPr lang="en-US" sz="2000" dirty="0" err="1">
                <a:latin typeface="Times New Roman" pitchFamily="18" charset="0"/>
                <a:cs typeface="Times New Roman" pitchFamily="18" charset="0"/>
              </a:rPr>
              <a:t>Mehreen</a:t>
            </a:r>
            <a:r>
              <a:rPr lang="en-US" sz="2000" dirty="0">
                <a:latin typeface="Times New Roman" pitchFamily="18" charset="0"/>
                <a:cs typeface="Times New Roman" pitchFamily="18" charset="0"/>
              </a:rPr>
              <a:t> Wahab</a:t>
            </a:r>
          </a:p>
          <a:p>
            <a:pPr algn="ctr"/>
            <a:endParaRPr lang="en-US" sz="2000" u="sng" dirty="0">
              <a:latin typeface="Times New Roman" pitchFamily="18" charset="0"/>
              <a:cs typeface="Times New Roman" pitchFamily="18" charset="0"/>
            </a:endParaRPr>
          </a:p>
          <a:p>
            <a:pPr algn="ctr"/>
            <a:r>
              <a:rPr lang="en-US" sz="2000" b="1" u="sng" dirty="0">
                <a:solidFill>
                  <a:schemeClr val="tx1"/>
                </a:solidFill>
                <a:latin typeface="Times New Roman" pitchFamily="18" charset="0"/>
                <a:cs typeface="Times New Roman" pitchFamily="18" charset="0"/>
              </a:rPr>
              <a:t>Group Members:</a:t>
            </a:r>
          </a:p>
          <a:p>
            <a:pPr algn="ctr"/>
            <a:endParaRPr lang="en-US" sz="2000" b="1" u="sng" dirty="0">
              <a:solidFill>
                <a:schemeClr val="tx1"/>
              </a:solidFill>
              <a:latin typeface="Times New Roman" pitchFamily="18" charset="0"/>
              <a:cs typeface="Times New Roman" pitchFamily="18" charset="0"/>
            </a:endParaRPr>
          </a:p>
          <a:p>
            <a:pPr algn="ctr"/>
            <a:r>
              <a:rPr lang="en-US" sz="2000" dirty="0" err="1">
                <a:latin typeface="Times New Roman" pitchFamily="18" charset="0"/>
                <a:cs typeface="Times New Roman" pitchFamily="18" charset="0"/>
              </a:rPr>
              <a:t>Mudassir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Yasin</a:t>
            </a:r>
            <a:r>
              <a:rPr lang="en-US" sz="2000" dirty="0">
                <a:latin typeface="Times New Roman" pitchFamily="18" charset="0"/>
                <a:cs typeface="Times New Roman" pitchFamily="18" charset="0"/>
              </a:rPr>
              <a:t>(FA17-BSE-002) </a:t>
            </a:r>
          </a:p>
          <a:p>
            <a:pPr algn="ctr"/>
            <a:r>
              <a:rPr lang="en-US" sz="2000" dirty="0" err="1">
                <a:latin typeface="Times New Roman" pitchFamily="18" charset="0"/>
                <a:cs typeface="Times New Roman" pitchFamily="18" charset="0"/>
              </a:rPr>
              <a:t>Abbass</a:t>
            </a:r>
            <a:r>
              <a:rPr lang="en-US" sz="2000" dirty="0">
                <a:latin typeface="Times New Roman" pitchFamily="18" charset="0"/>
                <a:cs typeface="Times New Roman" pitchFamily="18" charset="0"/>
              </a:rPr>
              <a:t> Ahmad(FA17-BSE-024)</a:t>
            </a:r>
          </a:p>
          <a:p>
            <a:pPr algn="ctr"/>
            <a:endParaRPr lang="en-US" sz="2000" dirty="0">
              <a:latin typeface="Times New Roman" pitchFamily="18" charset="0"/>
              <a:cs typeface="Times New Roman" pitchFamily="18" charset="0"/>
            </a:endParaRPr>
          </a:p>
          <a:p>
            <a:pPr algn="ctr"/>
            <a:endParaRPr lang="en-US" sz="2000" dirty="0">
              <a:solidFill>
                <a:schemeClr val="tx1"/>
              </a:solidFill>
              <a:latin typeface="Times New Roman" pitchFamily="18" charset="0"/>
              <a:cs typeface="Times New Roman" pitchFamily="18" charset="0"/>
            </a:endParaRPr>
          </a:p>
          <a:p>
            <a:pPr algn="ctr"/>
            <a:endParaRPr lang="en-US" sz="2000" dirty="0">
              <a:latin typeface="Times New Roman" pitchFamily="18" charset="0"/>
              <a:cs typeface="Times New Roman" pitchFamily="18" charset="0"/>
            </a:endParaRPr>
          </a:p>
          <a:p>
            <a:pPr algn="ctr"/>
            <a:endParaRPr lang="en-US" sz="2000" dirty="0">
              <a:solidFill>
                <a:schemeClr val="tx1"/>
              </a:solidFill>
              <a:latin typeface="Times New Roman" pitchFamily="18" charset="0"/>
              <a:cs typeface="Times New Roman" pitchFamily="18" charset="0"/>
            </a:endParaRPr>
          </a:p>
          <a:p>
            <a:pPr algn="ctr"/>
            <a:r>
              <a:rPr lang="en-US" sz="2000" dirty="0">
                <a:solidFill>
                  <a:schemeClr val="tx1"/>
                </a:solidFill>
                <a:latin typeface="Times New Roman" pitchFamily="18" charset="0"/>
                <a:cs typeface="Times New Roman" pitchFamily="18" charset="0"/>
              </a:rPr>
              <a:t>Department of </a:t>
            </a:r>
            <a:r>
              <a:rPr lang="en-US" sz="2000" dirty="0">
                <a:latin typeface="Times New Roman" pitchFamily="18" charset="0"/>
                <a:cs typeface="Times New Roman" pitchFamily="18" charset="0"/>
              </a:rPr>
              <a:t>Computer Science</a:t>
            </a:r>
            <a:r>
              <a:rPr lang="en-US" sz="2000" dirty="0">
                <a:solidFill>
                  <a:schemeClr val="tx1"/>
                </a:solidFill>
                <a:latin typeface="Times New Roman" pitchFamily="18" charset="0"/>
                <a:cs typeface="Times New Roman" pitchFamily="18" charset="0"/>
              </a:rPr>
              <a:t> </a:t>
            </a:r>
          </a:p>
          <a:p>
            <a:pPr algn="ctr"/>
            <a:r>
              <a:rPr lang="en-US" sz="2000" b="1" dirty="0">
                <a:solidFill>
                  <a:schemeClr val="tx1"/>
                </a:solidFill>
                <a:latin typeface="Times New Roman" pitchFamily="18" charset="0"/>
                <a:cs typeface="Times New Roman" pitchFamily="18" charset="0"/>
              </a:rPr>
              <a:t>COMSATS </a:t>
            </a:r>
            <a:r>
              <a:rPr lang="en-US" sz="2000" dirty="0">
                <a:solidFill>
                  <a:schemeClr val="tx1"/>
                </a:solidFill>
                <a:latin typeface="Times New Roman" pitchFamily="18" charset="0"/>
                <a:cs typeface="Times New Roman" pitchFamily="18" charset="0"/>
              </a:rPr>
              <a:t>University Islamabad, </a:t>
            </a:r>
            <a:r>
              <a:rPr lang="en-US" sz="2000" dirty="0" err="1">
                <a:solidFill>
                  <a:schemeClr val="tx1"/>
                </a:solidFill>
                <a:latin typeface="Times New Roman" pitchFamily="18" charset="0"/>
                <a:cs typeface="Times New Roman" pitchFamily="18" charset="0"/>
              </a:rPr>
              <a:t>Attock</a:t>
            </a:r>
            <a:r>
              <a:rPr lang="en-US" sz="2000" dirty="0">
                <a:solidFill>
                  <a:schemeClr val="tx1"/>
                </a:solidFill>
                <a:latin typeface="Times New Roman" pitchFamily="18" charset="0"/>
                <a:cs typeface="Times New Roman" pitchFamily="18" charset="0"/>
              </a:rPr>
              <a:t> Campus</a:t>
            </a:r>
          </a:p>
        </p:txBody>
      </p:sp>
      <p:sp>
        <p:nvSpPr>
          <p:cNvPr id="9" name="Rectangle 8"/>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1" name="Rectangle 10"/>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MY SQL:</a:t>
            </a:r>
          </a:p>
          <a:p>
            <a:r>
              <a:rPr lang="en-US" sz="2400" dirty="0"/>
              <a:t>We are using MYSQL database for our project and this will work when XAMP server will be open just like show in above picture. MYSQL is an open-source relational database management system. </a:t>
            </a:r>
          </a:p>
          <a:p>
            <a:r>
              <a:rPr lang="en-US" sz="2400" dirty="0"/>
              <a:t>We are developing android and web-based project so that is why we are using relational database.</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20</a:t>
            </a:fld>
            <a:endParaRPr lang="en-US"/>
          </a:p>
        </p:txBody>
      </p:sp>
      <p:sp>
        <p:nvSpPr>
          <p:cNvPr id="4" name="Title 3"/>
          <p:cNvSpPr>
            <a:spLocks noGrp="1"/>
          </p:cNvSpPr>
          <p:nvPr>
            <p:ph type="title"/>
          </p:nvPr>
        </p:nvSpPr>
        <p:spPr/>
        <p:txBody>
          <a:bodyPr/>
          <a:lstStyle/>
          <a:p>
            <a:r>
              <a:rPr lang="en-US" u="sng" dirty="0">
                <a:latin typeface="Times New Roman" pitchFamily="18" charset="0"/>
                <a:cs typeface="Times New Roman" pitchFamily="18" charset="0"/>
              </a:rPr>
              <a:t>Database used</a:t>
            </a:r>
            <a:r>
              <a:rPr lang="en-US" dirty="0"/>
              <a:t>:</a:t>
            </a:r>
          </a:p>
        </p:txBody>
      </p:sp>
    </p:spTree>
    <p:extLst>
      <p:ext uri="{BB962C8B-B14F-4D97-AF65-F5344CB8AC3E}">
        <p14:creationId xmlns:p14="http://schemas.microsoft.com/office/powerpoint/2010/main" val="4647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21</a:t>
            </a:fld>
            <a:endParaRPr lang="en-US"/>
          </a:p>
        </p:txBody>
      </p:sp>
      <p:sp>
        <p:nvSpPr>
          <p:cNvPr id="4" name="Title 3"/>
          <p:cNvSpPr>
            <a:spLocks noGrp="1"/>
          </p:cNvSpPr>
          <p:nvPr>
            <p:ph type="title"/>
          </p:nvPr>
        </p:nvSpPr>
        <p:spPr/>
        <p:txBody>
          <a:bodyPr/>
          <a:lstStyle/>
          <a:p>
            <a:endParaRPr lang="en-US"/>
          </a:p>
        </p:txBody>
      </p:sp>
      <p:pic>
        <p:nvPicPr>
          <p:cNvPr id="5" name="image22.jpeg"/>
          <p:cNvPicPr>
            <a:picLocks noGrp="1"/>
          </p:cNvPicPr>
          <p:nvPr>
            <p:ph idx="1"/>
          </p:nvPr>
        </p:nvPicPr>
        <p:blipFill>
          <a:blip r:embed="rId2" cstate="print"/>
          <a:stretch>
            <a:fillRect/>
          </a:stretch>
        </p:blipFill>
        <p:spPr>
          <a:xfrm>
            <a:off x="228600" y="30707"/>
            <a:ext cx="8915400" cy="6858000"/>
          </a:xfrm>
          <a:prstGeom prst="rect">
            <a:avLst/>
          </a:prstGeom>
        </p:spPr>
      </p:pic>
    </p:spTree>
    <p:extLst>
      <p:ext uri="{BB962C8B-B14F-4D97-AF65-F5344CB8AC3E}">
        <p14:creationId xmlns:p14="http://schemas.microsoft.com/office/powerpoint/2010/main" val="4236363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If the user is new and can’t have his account then he clicked on signed up button, the page will appear and user have to fill all the options and then they will be able to signed in as customer.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22</a:t>
            </a:fld>
            <a:endParaRPr lang="en-US"/>
          </a:p>
        </p:txBody>
      </p:sp>
      <p:sp>
        <p:nvSpPr>
          <p:cNvPr id="4" name="Title 3"/>
          <p:cNvSpPr>
            <a:spLocks noGrp="1"/>
          </p:cNvSpPr>
          <p:nvPr>
            <p:ph type="title"/>
          </p:nvPr>
        </p:nvSpPr>
        <p:spPr/>
        <p:txBody>
          <a:bodyPr>
            <a:normAutofit fontScale="90000"/>
          </a:bodyPr>
          <a:lstStyle/>
          <a:p>
            <a:pPr lvl="2"/>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Sign up:</a:t>
            </a:r>
            <a:br>
              <a:rPr lang="en-US" sz="2400" b="1" dirty="0"/>
            </a:br>
            <a:r>
              <a:rPr lang="en-US" sz="2400" b="1" dirty="0"/>
              <a:t> </a:t>
            </a:r>
            <a:br>
              <a:rPr lang="en-US" sz="2000" dirty="0"/>
            </a:br>
            <a:endParaRPr lang="en-US" dirty="0"/>
          </a:p>
        </p:txBody>
      </p:sp>
    </p:spTree>
    <p:extLst>
      <p:ext uri="{BB962C8B-B14F-4D97-AF65-F5344CB8AC3E}">
        <p14:creationId xmlns:p14="http://schemas.microsoft.com/office/powerpoint/2010/main" val="3944805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23</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228600"/>
            <a:ext cx="10515600" cy="6629400"/>
          </a:xfrm>
          <a:prstGeom prst="rect">
            <a:avLst/>
          </a:prstGeom>
        </p:spPr>
      </p:pic>
    </p:spTree>
    <p:extLst>
      <p:ext uri="{BB962C8B-B14F-4D97-AF65-F5344CB8AC3E}">
        <p14:creationId xmlns:p14="http://schemas.microsoft.com/office/powerpoint/2010/main" val="172486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100" b="1" dirty="0"/>
              <a:t> </a:t>
            </a:r>
            <a:br>
              <a:rPr lang="en-US" sz="2400" dirty="0"/>
            </a:br>
            <a:r>
              <a:rPr lang="en-US" sz="2400" dirty="0"/>
              <a:t>We started the project by creating a web page that is our login page. Firstly, the user has to be signed up and if he already has an account, he enters his email and password and click on Log in button he will allowed to Log in.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24</a:t>
            </a:fld>
            <a:endParaRPr lang="en-US"/>
          </a:p>
        </p:txBody>
      </p:sp>
      <p:sp>
        <p:nvSpPr>
          <p:cNvPr id="4" name="Title 3"/>
          <p:cNvSpPr>
            <a:spLocks noGrp="1"/>
          </p:cNvSpPr>
          <p:nvPr>
            <p:ph type="title"/>
          </p:nvPr>
        </p:nvSpPr>
        <p:spPr/>
        <p:txBody>
          <a:bodyPr>
            <a:normAutofit fontScale="90000"/>
          </a:bodyPr>
          <a:lstStyle/>
          <a:p>
            <a:pPr lvl="2"/>
            <a:r>
              <a:rPr lang="en-US" sz="37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Login Page:</a:t>
            </a:r>
            <a:br>
              <a:rPr lang="en-US" sz="2400" b="1" dirty="0"/>
            </a:br>
            <a:br>
              <a:rPr lang="en-US" sz="2000" dirty="0"/>
            </a:br>
            <a:endParaRPr lang="en-US" sz="2000" dirty="0"/>
          </a:p>
        </p:txBody>
      </p:sp>
    </p:spTree>
    <p:extLst>
      <p:ext uri="{BB962C8B-B14F-4D97-AF65-F5344CB8AC3E}">
        <p14:creationId xmlns:p14="http://schemas.microsoft.com/office/powerpoint/2010/main" val="404670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25</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35256"/>
            <a:ext cx="9372600" cy="6822743"/>
          </a:xfrm>
          <a:prstGeom prst="rect">
            <a:avLst/>
          </a:prstGeom>
        </p:spPr>
      </p:pic>
    </p:spTree>
    <p:extLst>
      <p:ext uri="{BB962C8B-B14F-4D97-AF65-F5344CB8AC3E}">
        <p14:creationId xmlns:p14="http://schemas.microsoft.com/office/powerpoint/2010/main" val="167361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user forgot the password, he will click on forgot password then he will redirect to the page where user add their email and submit it and then login and proceed further.</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26</a:t>
            </a:fld>
            <a:endParaRPr lang="en-US"/>
          </a:p>
        </p:txBody>
      </p:sp>
      <p:sp>
        <p:nvSpPr>
          <p:cNvPr id="4" name="Title 3"/>
          <p:cNvSpPr>
            <a:spLocks noGrp="1"/>
          </p:cNvSpPr>
          <p:nvPr>
            <p:ph type="title"/>
          </p:nvPr>
        </p:nvSpPr>
        <p:spPr/>
        <p:txBody>
          <a:bodyPr/>
          <a:lstStyle/>
          <a:p>
            <a:pPr lvl="2" algn="l" rtl="0">
              <a:spcBef>
                <a:spcPct val="0"/>
              </a:spcBef>
            </a:pPr>
            <a:r>
              <a:rPr lang="en-US" sz="33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Forgot Password:</a:t>
            </a:r>
            <a:br>
              <a:rPr lang="en-US" b="1" dirty="0"/>
            </a:br>
            <a:endParaRPr lang="en-US" dirty="0"/>
          </a:p>
        </p:txBody>
      </p:sp>
    </p:spTree>
    <p:extLst>
      <p:ext uri="{BB962C8B-B14F-4D97-AF65-F5344CB8AC3E}">
        <p14:creationId xmlns:p14="http://schemas.microsoft.com/office/powerpoint/2010/main" val="3847485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27</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400" y="304800"/>
            <a:ext cx="8686800" cy="6324599"/>
          </a:xfrm>
          <a:prstGeom prst="rect">
            <a:avLst/>
          </a:prstGeom>
        </p:spPr>
      </p:pic>
    </p:spTree>
    <p:extLst>
      <p:ext uri="{BB962C8B-B14F-4D97-AF65-F5344CB8AC3E}">
        <p14:creationId xmlns:p14="http://schemas.microsoft.com/office/powerpoint/2010/main" val="83746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user will create their own account and account is verified the user can view home page.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28</a:t>
            </a:fld>
            <a:endParaRPr lang="en-US"/>
          </a:p>
        </p:txBody>
      </p:sp>
      <p:sp>
        <p:nvSpPr>
          <p:cNvPr id="4" name="Title 3"/>
          <p:cNvSpPr>
            <a:spLocks noGrp="1"/>
          </p:cNvSpPr>
          <p:nvPr>
            <p:ph type="title"/>
          </p:nvPr>
        </p:nvSpPr>
        <p:spPr/>
        <p:txBody>
          <a:bodyPr>
            <a:normAutofit/>
          </a:bodyPr>
          <a:lstStyle/>
          <a:p>
            <a:pPr lvl="2"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Home page:</a:t>
            </a:r>
            <a:br>
              <a:rPr lang="en-US" sz="1600" b="1" dirty="0"/>
            </a:br>
            <a:endParaRPr lang="en-US" sz="1600" dirty="0"/>
          </a:p>
        </p:txBody>
      </p:sp>
    </p:spTree>
    <p:extLst>
      <p:ext uri="{BB962C8B-B14F-4D97-AF65-F5344CB8AC3E}">
        <p14:creationId xmlns:p14="http://schemas.microsoft.com/office/powerpoint/2010/main" val="2410527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29</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0"/>
            <a:ext cx="8991600" cy="6858000"/>
          </a:xfrm>
          <a:prstGeom prst="rect">
            <a:avLst/>
          </a:prstGeom>
        </p:spPr>
      </p:pic>
    </p:spTree>
    <p:extLst>
      <p:ext uri="{BB962C8B-B14F-4D97-AF65-F5344CB8AC3E}">
        <p14:creationId xmlns:p14="http://schemas.microsoft.com/office/powerpoint/2010/main" val="289220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cs typeface="Times New Roman" pitchFamily="18" charset="0"/>
              </a:rPr>
              <a:t>_______________________________</a:t>
            </a:r>
          </a:p>
        </p:txBody>
      </p:sp>
      <p:sp>
        <p:nvSpPr>
          <p:cNvPr id="18" name="Content Placeholder 2"/>
          <p:cNvSpPr>
            <a:spLocks noGrp="1"/>
          </p:cNvSpPr>
          <p:nvPr>
            <p:ph idx="1"/>
          </p:nvPr>
        </p:nvSpPr>
        <p:spPr>
          <a:xfrm>
            <a:off x="381000" y="1219200"/>
            <a:ext cx="8305800" cy="5181600"/>
          </a:xfrm>
        </p:spPr>
        <p:txBody>
          <a:bodyPr>
            <a:normAutofit fontScale="97500"/>
          </a:bodyPr>
          <a:lstStyle/>
          <a:p>
            <a:r>
              <a:rPr lang="en-US" sz="2400" dirty="0"/>
              <a:t>This is an online construction handling web application, which is being designed to facilitate the customer and the contractor as well.  It can help people in construction houses, shops etc. The physical construction work is good but sometimes many people don’t have time to go and search for the items they need. It can also facilitate contractor. Sometimes the contractor doesn’t have enough sources to fulfill his needs. So, the contractor can use our web application to save his time and fulfil his needs.</a:t>
            </a:r>
          </a:p>
        </p:txBody>
      </p:sp>
      <p:sp>
        <p:nvSpPr>
          <p:cNvPr id="16" name="Slide Number Placeholder 15"/>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
        <p:nvSpPr>
          <p:cNvPr id="17" name="Title 1"/>
          <p:cNvSpPr>
            <a:spLocks noGrp="1"/>
          </p:cNvSpPr>
          <p:nvPr>
            <p:ph type="title"/>
          </p:nvPr>
        </p:nvSpPr>
        <p:spPr>
          <a:xfrm>
            <a:off x="457200" y="228600"/>
            <a:ext cx="8229600" cy="851535"/>
          </a:xfrm>
        </p:spPr>
        <p:txBody>
          <a:bodyPr/>
          <a:lstStyle/>
          <a:p>
            <a:r>
              <a:rPr lang="en-US" u="sng" dirty="0">
                <a:latin typeface="Times New Roman" pitchFamily="18" charset="0"/>
                <a:cs typeface="Times New Roman" pitchFamily="18" charset="0"/>
              </a:rPr>
              <a:t>Introduction</a:t>
            </a:r>
            <a:r>
              <a:rPr lang="en-US" dirty="0">
                <a:latin typeface="Times New Roman" pitchFamily="18" charset="0"/>
                <a:cs typeface="Times New Roman" pitchFamily="18" charset="0"/>
              </a:rPr>
              <a:t>   </a:t>
            </a:r>
          </a:p>
        </p:txBody>
      </p:sp>
      <p:pic>
        <p:nvPicPr>
          <p:cNvPr id="19" name="Picture 18"/>
          <p:cNvPicPr/>
          <p:nvPr/>
        </p:nvPicPr>
        <p:blipFill>
          <a:blip r:embed="rId3" cstate="print">
            <a:extLst>
              <a:ext uri="{28A0092B-C50C-407E-A947-70E740481C1C}">
                <a14:useLocalDpi xmlns:a14="http://schemas.microsoft.com/office/drawing/2010/main" val="0"/>
              </a:ext>
            </a:extLst>
          </a:blip>
          <a:stretch>
            <a:fillRect/>
          </a:stretch>
        </p:blipFill>
        <p:spPr>
          <a:xfrm>
            <a:off x="7663815" y="197485"/>
            <a:ext cx="922655" cy="8515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About us page contain information of our website. </a:t>
            </a:r>
            <a:endParaRPr lang="en-US" sz="4000" dirty="0"/>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30</a:t>
            </a:fld>
            <a:endParaRPr lang="en-US"/>
          </a:p>
        </p:txBody>
      </p:sp>
      <p:sp>
        <p:nvSpPr>
          <p:cNvPr id="4" name="Title 3"/>
          <p:cNvSpPr>
            <a:spLocks noGrp="1"/>
          </p:cNvSpPr>
          <p:nvPr>
            <p:ph type="title"/>
          </p:nvPr>
        </p:nvSpPr>
        <p:spPr/>
        <p:txBody>
          <a:bodyPr>
            <a:noAutofit/>
          </a:bodyPr>
          <a:lstStyle/>
          <a:p>
            <a:pPr lvl="2"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About Us:</a:t>
            </a:r>
            <a:b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br>
            <a:endPar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522468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31</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144000" cy="6705600"/>
          </a:xfrm>
          <a:prstGeom prst="rect">
            <a:avLst/>
          </a:prstGeom>
        </p:spPr>
      </p:pic>
    </p:spTree>
    <p:extLst>
      <p:ext uri="{BB962C8B-B14F-4D97-AF65-F5344CB8AC3E}">
        <p14:creationId xmlns:p14="http://schemas.microsoft.com/office/powerpoint/2010/main" val="230736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user wants to give any suggestions or user have any issue he can contact with admin through contact us page.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32</a:t>
            </a:fld>
            <a:endParaRPr lang="en-US"/>
          </a:p>
        </p:txBody>
      </p:sp>
      <p:sp>
        <p:nvSpPr>
          <p:cNvPr id="4" name="Title 3"/>
          <p:cNvSpPr>
            <a:spLocks noGrp="1"/>
          </p:cNvSpPr>
          <p:nvPr>
            <p:ph type="title"/>
          </p:nvPr>
        </p:nvSpPr>
        <p:spPr/>
        <p:txBody>
          <a:bodyPr>
            <a:noAutofit/>
          </a:bodyPr>
          <a:lstStyle/>
          <a:p>
            <a:pPr lvl="2"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Contact Us:</a:t>
            </a:r>
            <a:b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br>
            <a:endPar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864345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33</a:t>
            </a:fld>
            <a:endParaRPr lang="en-US"/>
          </a:p>
        </p:txBody>
      </p:sp>
      <p:sp>
        <p:nvSpPr>
          <p:cNvPr id="4" name="Title 3"/>
          <p:cNvSpPr>
            <a:spLocks noGrp="1"/>
          </p:cNvSpPr>
          <p:nvPr>
            <p:ph type="title"/>
          </p:nvPr>
        </p:nvSpPr>
        <p:spPr>
          <a:xfrm>
            <a:off x="457200" y="152400"/>
            <a:ext cx="8229600" cy="1143000"/>
          </a:xfrm>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144000" cy="6705600"/>
          </a:xfrm>
          <a:prstGeom prst="rect">
            <a:avLst/>
          </a:prstGeom>
        </p:spPr>
      </p:pic>
    </p:spTree>
    <p:extLst>
      <p:ext uri="{BB962C8B-B14F-4D97-AF65-F5344CB8AC3E}">
        <p14:creationId xmlns:p14="http://schemas.microsoft.com/office/powerpoint/2010/main" val="3909219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34</a:t>
            </a:fld>
            <a:endParaRPr lang="en-US"/>
          </a:p>
        </p:txBody>
      </p:sp>
      <p:sp>
        <p:nvSpPr>
          <p:cNvPr id="4" name="Title 3"/>
          <p:cNvSpPr>
            <a:spLocks noGrp="1"/>
          </p:cNvSpPr>
          <p:nvPr>
            <p:ph type="title"/>
          </p:nvPr>
        </p:nvSpPr>
        <p:spPr/>
        <p:txBody>
          <a:bodyPr>
            <a:noAutofit/>
          </a:bodyPr>
          <a:lstStyle/>
          <a:p>
            <a:pPr lvl="2"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Top Constructor page:</a:t>
            </a:r>
            <a:b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br>
            <a:endPar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6200" y="987188"/>
            <a:ext cx="9067800" cy="5867400"/>
          </a:xfrm>
          <a:prstGeom prst="rect">
            <a:avLst/>
          </a:prstGeom>
        </p:spPr>
      </p:pic>
    </p:spTree>
    <p:extLst>
      <p:ext uri="{BB962C8B-B14F-4D97-AF65-F5344CB8AC3E}">
        <p14:creationId xmlns:p14="http://schemas.microsoft.com/office/powerpoint/2010/main" val="56280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35</a:t>
            </a:fld>
            <a:endParaRPr lang="en-US"/>
          </a:p>
        </p:txBody>
      </p:sp>
      <p:sp>
        <p:nvSpPr>
          <p:cNvPr id="4" name="Title 3"/>
          <p:cNvSpPr>
            <a:spLocks noGrp="1"/>
          </p:cNvSpPr>
          <p:nvPr>
            <p:ph type="title"/>
          </p:nvPr>
        </p:nvSpPr>
        <p:spPr>
          <a:xfrm>
            <a:off x="381000" y="152400"/>
            <a:ext cx="8229600" cy="1020762"/>
          </a:xfrm>
        </p:spPr>
        <p:txBody>
          <a:bodyPr/>
          <a:lstStyle/>
          <a:p>
            <a:pPr lvl="2" algn="l" rtl="0">
              <a:spcBef>
                <a:spcPct val="0"/>
              </a:spcBef>
            </a:pPr>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Customer Request</a:t>
            </a: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a:t>
            </a:r>
            <a:br>
              <a:rPr lang="en-US" b="1"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845" y="1071349"/>
            <a:ext cx="9144000" cy="5791200"/>
          </a:xfrm>
          <a:prstGeom prst="rect">
            <a:avLst/>
          </a:prstGeom>
        </p:spPr>
      </p:pic>
    </p:spTree>
    <p:extLst>
      <p:ext uri="{BB962C8B-B14F-4D97-AF65-F5344CB8AC3E}">
        <p14:creationId xmlns:p14="http://schemas.microsoft.com/office/powerpoint/2010/main" val="2073461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36</a:t>
            </a:fld>
            <a:endParaRPr lang="en-US"/>
          </a:p>
        </p:txBody>
      </p:sp>
      <p:sp>
        <p:nvSpPr>
          <p:cNvPr id="4" name="Title 3"/>
          <p:cNvSpPr>
            <a:spLocks noGrp="1"/>
          </p:cNvSpPr>
          <p:nvPr>
            <p:ph type="title"/>
          </p:nvPr>
        </p:nvSpPr>
        <p:spPr/>
        <p:txBody>
          <a:bodyPr>
            <a:normAutofit fontScale="90000"/>
          </a:bodyPr>
          <a:lstStyle/>
          <a:p>
            <a:pPr lvl="2" algn="l" rtl="0">
              <a:spcBef>
                <a:spcPct val="0"/>
              </a:spcBef>
            </a:pPr>
            <a:r>
              <a:rPr lang="en-US" sz="4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Send Order</a:t>
            </a:r>
            <a:r>
              <a:rPr lang="en-US" sz="3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 </a:t>
            </a:r>
            <a:br>
              <a:rPr lang="en-US" sz="3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br>
            <a:endParaRPr lang="en-US" sz="3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endParaRPr>
          </a:p>
        </p:txBody>
      </p:sp>
      <p:pic>
        <p:nvPicPr>
          <p:cNvPr id="5" name="Content Placeholder 4"/>
          <p:cNvPicPr>
            <a:picLocks noGrp="1"/>
          </p:cNvPicPr>
          <p:nvPr>
            <p:ph idx="1"/>
          </p:nvPr>
        </p:nvPicPr>
        <p:blipFill>
          <a:blip r:embed="rId2"/>
          <a:stretch>
            <a:fillRect/>
          </a:stretch>
        </p:blipFill>
        <p:spPr>
          <a:xfrm>
            <a:off x="1025931" y="1481138"/>
            <a:ext cx="7092138" cy="4525962"/>
          </a:xfrm>
          <a:prstGeom prst="rect">
            <a:avLst/>
          </a:prstGeom>
        </p:spPr>
      </p:pic>
    </p:spTree>
    <p:extLst>
      <p:ext uri="{BB962C8B-B14F-4D97-AF65-F5344CB8AC3E}">
        <p14:creationId xmlns:p14="http://schemas.microsoft.com/office/powerpoint/2010/main" val="519811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37</a:t>
            </a:fld>
            <a:endParaRPr lang="en-US"/>
          </a:p>
        </p:txBody>
      </p:sp>
      <p:sp>
        <p:nvSpPr>
          <p:cNvPr id="4" name="Title 3"/>
          <p:cNvSpPr>
            <a:spLocks noGrp="1"/>
          </p:cNvSpPr>
          <p:nvPr>
            <p:ph type="title"/>
          </p:nvPr>
        </p:nvSpPr>
        <p:spPr/>
        <p:txBody>
          <a:bodyPr/>
          <a:lstStyle/>
          <a:p>
            <a:pPr lvl="2" algn="l" rtl="0">
              <a:spcBef>
                <a:spcPct val="0"/>
              </a:spcBef>
            </a:pPr>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View projects:</a:t>
            </a:r>
            <a:br>
              <a:rPr lang="en-US" b="1"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57200" y="2382560"/>
            <a:ext cx="8229600" cy="2723117"/>
          </a:xfrm>
          <a:prstGeom prst="rect">
            <a:avLst/>
          </a:prstGeom>
        </p:spPr>
      </p:pic>
    </p:spTree>
    <p:extLst>
      <p:ext uri="{BB962C8B-B14F-4D97-AF65-F5344CB8AC3E}">
        <p14:creationId xmlns:p14="http://schemas.microsoft.com/office/powerpoint/2010/main" val="1702014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38</a:t>
            </a:fld>
            <a:endParaRPr lang="en-US"/>
          </a:p>
        </p:txBody>
      </p:sp>
      <p:sp>
        <p:nvSpPr>
          <p:cNvPr id="4" name="Title 3"/>
          <p:cNvSpPr>
            <a:spLocks noGrp="1"/>
          </p:cNvSpPr>
          <p:nvPr>
            <p:ph type="title"/>
          </p:nvPr>
        </p:nvSpPr>
        <p:spPr/>
        <p:txBody>
          <a:bodyPr>
            <a:normAutofit/>
          </a:bodyPr>
          <a:lstStyle/>
          <a:p>
            <a:r>
              <a:rPr lang="en-US" u="sng" dirty="0">
                <a:latin typeface="Times New Roman" pitchFamily="18" charset="0"/>
                <a:cs typeface="Times New Roman" pitchFamily="18" charset="0"/>
              </a:rPr>
              <a:t>Contractor Account</a:t>
            </a:r>
            <a:r>
              <a:rPr lang="en-US" sz="3600" u="sng" dirty="0">
                <a:latin typeface="Times New Roman" pitchFamily="18" charset="0"/>
                <a:cs typeface="Times New Roman" pitchFamily="18" charset="0"/>
              </a:rPr>
              <a:t>:</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57200" y="1295400"/>
            <a:ext cx="8229600" cy="5334000"/>
          </a:xfrm>
          <a:prstGeom prst="rect">
            <a:avLst/>
          </a:prstGeom>
        </p:spPr>
      </p:pic>
    </p:spTree>
    <p:extLst>
      <p:ext uri="{BB962C8B-B14F-4D97-AF65-F5344CB8AC3E}">
        <p14:creationId xmlns:p14="http://schemas.microsoft.com/office/powerpoint/2010/main" val="4208449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39</a:t>
            </a:fld>
            <a:endParaRPr lang="en-US"/>
          </a:p>
        </p:txBody>
      </p:sp>
      <p:sp>
        <p:nvSpPr>
          <p:cNvPr id="4" name="Title 3"/>
          <p:cNvSpPr>
            <a:spLocks noGrp="1"/>
          </p:cNvSpPr>
          <p:nvPr>
            <p:ph type="title"/>
          </p:nvPr>
        </p:nvSpPr>
        <p:spPr/>
        <p:txBody>
          <a:bodyPr/>
          <a:lstStyle/>
          <a:p>
            <a:pPr lvl="2" algn="l" rtl="0">
              <a:spcBef>
                <a:spcPct val="0"/>
              </a:spcBef>
            </a:pPr>
            <a:r>
              <a:rPr lang="en-US" sz="3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Admin Login:</a:t>
            </a:r>
            <a:br>
              <a:rPr lang="en-US" b="1"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9144000" cy="5257800"/>
          </a:xfrm>
          <a:prstGeom prst="rect">
            <a:avLst/>
          </a:prstGeom>
        </p:spPr>
      </p:pic>
    </p:spTree>
    <p:extLst>
      <p:ext uri="{BB962C8B-B14F-4D97-AF65-F5344CB8AC3E}">
        <p14:creationId xmlns:p14="http://schemas.microsoft.com/office/powerpoint/2010/main" val="77518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sz="2800" dirty="0"/>
              <a:t>Anyone who interested in construction or giving the services of construction will register through system.</a:t>
            </a:r>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4</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3967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40</a:t>
            </a:fld>
            <a:endParaRPr lang="en-US"/>
          </a:p>
        </p:txBody>
      </p:sp>
      <p:sp>
        <p:nvSpPr>
          <p:cNvPr id="4" name="Title 3"/>
          <p:cNvSpPr>
            <a:spLocks noGrp="1"/>
          </p:cNvSpPr>
          <p:nvPr>
            <p:ph type="title"/>
          </p:nvPr>
        </p:nvSpPr>
        <p:spPr>
          <a:xfrm>
            <a:off x="381000" y="0"/>
            <a:ext cx="8229600" cy="1143000"/>
          </a:xfrm>
        </p:spPr>
        <p:txBody>
          <a:bodyPr/>
          <a:lstStyle/>
          <a:p>
            <a:pPr lvl="2" algn="l" rtl="0">
              <a:spcBef>
                <a:spcPct val="0"/>
              </a:spcBef>
            </a:pPr>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Contractor Dashboard:</a:t>
            </a:r>
            <a:br>
              <a:rPr lang="en-US" b="1"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9144000" cy="5791200"/>
          </a:xfrm>
          <a:prstGeom prst="rect">
            <a:avLst/>
          </a:prstGeom>
        </p:spPr>
      </p:pic>
    </p:spTree>
    <p:extLst>
      <p:ext uri="{BB962C8B-B14F-4D97-AF65-F5344CB8AC3E}">
        <p14:creationId xmlns:p14="http://schemas.microsoft.com/office/powerpoint/2010/main" val="3677085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br>
              <a:rPr lang="en-US" dirty="0"/>
            </a:br>
            <a:r>
              <a:rPr lang="en-US" dirty="0"/>
              <a:t>After user add rating in any product that record will be store in the database to used it further for the recommendation. We store the following information of every user in the database: reviews, total reviews, people (how many reviews in total), review message.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41</a:t>
            </a:fld>
            <a:endParaRPr lang="en-US"/>
          </a:p>
        </p:txBody>
      </p:sp>
      <p:sp>
        <p:nvSpPr>
          <p:cNvPr id="4" name="Title 3"/>
          <p:cNvSpPr>
            <a:spLocks noGrp="1"/>
          </p:cNvSpPr>
          <p:nvPr>
            <p:ph type="title"/>
          </p:nvPr>
        </p:nvSpPr>
        <p:spPr/>
        <p:txBody>
          <a:bodyPr>
            <a:normAutofit fontScale="90000"/>
          </a:bodyPr>
          <a:lstStyle/>
          <a:p>
            <a:pPr lvl="2"/>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Store rating in the database tables:</a:t>
            </a:r>
            <a:br>
              <a:rPr lang="en-US" sz="2000" b="1" dirty="0"/>
            </a:br>
            <a:r>
              <a:rPr lang="en-US" sz="2000" b="1" dirty="0"/>
              <a:t> </a:t>
            </a:r>
            <a:br>
              <a:rPr lang="en-US" dirty="0"/>
            </a:br>
            <a:endParaRPr lang="en-US" dirty="0"/>
          </a:p>
        </p:txBody>
      </p:sp>
    </p:spTree>
    <p:extLst>
      <p:ext uri="{BB962C8B-B14F-4D97-AF65-F5344CB8AC3E}">
        <p14:creationId xmlns:p14="http://schemas.microsoft.com/office/powerpoint/2010/main" val="1053594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1BAB6EE-EAEA-4561-8880-8DF9D3AB286A}" type="slidenum">
              <a:rPr lang="en-US" smtClean="0"/>
              <a:pPr/>
              <a:t>42</a:t>
            </a:fld>
            <a:endParaRPr lang="en-US"/>
          </a:p>
        </p:txBody>
      </p:sp>
      <p:sp>
        <p:nvSpPr>
          <p:cNvPr id="4" name="Title 3"/>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8600" y="152400"/>
            <a:ext cx="8686800" cy="6400800"/>
          </a:xfrm>
          <a:prstGeom prst="rect">
            <a:avLst/>
          </a:prstGeom>
        </p:spPr>
      </p:pic>
    </p:spTree>
    <p:extLst>
      <p:ext uri="{BB962C8B-B14F-4D97-AF65-F5344CB8AC3E}">
        <p14:creationId xmlns:p14="http://schemas.microsoft.com/office/powerpoint/2010/main" val="554794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200" dirty="0"/>
              <a:t>In system testing a complete and integrated system is tested. Our focal point throughout the designing and implementation was to test each unit. User activities regarding with user’s registration properly tested and stored in database.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43</a:t>
            </a:fld>
            <a:endParaRPr lang="en-US"/>
          </a:p>
        </p:txBody>
      </p:sp>
      <p:sp>
        <p:nvSpPr>
          <p:cNvPr id="4" name="Title 3"/>
          <p:cNvSpPr>
            <a:spLocks noGrp="1"/>
          </p:cNvSpPr>
          <p:nvPr>
            <p:ph type="title"/>
          </p:nvPr>
        </p:nvSpPr>
        <p:spPr/>
        <p:txBody>
          <a:bodyPr>
            <a:normAutofit fontScale="90000"/>
          </a:bodyPr>
          <a:lstStyle/>
          <a:p>
            <a:pPr lvl="0"/>
            <a:br>
              <a:rPr lang="en-US" dirty="0">
                <a:effectLst/>
              </a:rPr>
            </a:br>
            <a:r>
              <a:rPr lang="en-US" sz="4600" u="sng" dirty="0">
                <a:latin typeface="Times New Roman" pitchFamily="18" charset="0"/>
                <a:cs typeface="Times New Roman" pitchFamily="18" charset="0"/>
              </a:rPr>
              <a:t>System Testing</a:t>
            </a:r>
            <a:r>
              <a:rPr lang="en-US" dirty="0">
                <a:effectLst/>
              </a:rPr>
              <a:t>:</a:t>
            </a:r>
            <a:br>
              <a:rPr lang="en-US" dirty="0">
                <a:effectLst/>
              </a:rPr>
            </a:br>
            <a:endParaRPr lang="en-US" dirty="0"/>
          </a:p>
        </p:txBody>
      </p:sp>
    </p:spTree>
    <p:extLst>
      <p:ext uri="{BB962C8B-B14F-4D97-AF65-F5344CB8AC3E}">
        <p14:creationId xmlns:p14="http://schemas.microsoft.com/office/powerpoint/2010/main" val="196123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65760" lvl="1" indent="-256032">
              <a:spcBef>
                <a:spcPts val="400"/>
              </a:spcBef>
              <a:buSzPct val="68000"/>
              <a:buFont typeface="Wingdings 3"/>
              <a:buChar char=""/>
            </a:pPr>
            <a:r>
              <a:rPr lang="en-US" sz="2800" b="1" dirty="0"/>
              <a:t>Unit Testing</a:t>
            </a:r>
          </a:p>
          <a:p>
            <a:pPr marL="365760" lvl="1" indent="-256032">
              <a:spcBef>
                <a:spcPts val="400"/>
              </a:spcBef>
              <a:buSzPct val="68000"/>
              <a:buFont typeface="Wingdings 3"/>
              <a:buChar char=""/>
            </a:pPr>
            <a:r>
              <a:rPr lang="en-US" sz="2800" b="1" dirty="0"/>
              <a:t>System Testing</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44</a:t>
            </a:fld>
            <a:endParaRPr lang="en-US"/>
          </a:p>
        </p:txBody>
      </p:sp>
      <p:sp>
        <p:nvSpPr>
          <p:cNvPr id="4" name="Title 3"/>
          <p:cNvSpPr>
            <a:spLocks noGrp="1"/>
          </p:cNvSpPr>
          <p:nvPr>
            <p:ph type="title"/>
          </p:nvPr>
        </p:nvSpPr>
        <p:spPr/>
        <p:txBody>
          <a:bodyPr/>
          <a:lstStyle/>
          <a:p>
            <a:r>
              <a:rPr lang="en-US" u="sng" dirty="0">
                <a:latin typeface="Times New Roman" pitchFamily="18" charset="0"/>
                <a:cs typeface="Times New Roman" pitchFamily="18" charset="0"/>
              </a:rPr>
              <a:t>Two type of testing</a:t>
            </a:r>
            <a:r>
              <a:rPr lang="en-US" dirty="0"/>
              <a:t>:</a:t>
            </a:r>
          </a:p>
        </p:txBody>
      </p:sp>
    </p:spTree>
    <p:extLst>
      <p:ext uri="{BB962C8B-B14F-4D97-AF65-F5344CB8AC3E}">
        <p14:creationId xmlns:p14="http://schemas.microsoft.com/office/powerpoint/2010/main" val="1243034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IT’S a level where we test each individual component while being developed for the conformance to desired requirement. This testing was applied to both login and registration portions in case if our user enters some incorrect value then a message will be shown to put correct entry.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45</a:t>
            </a:fld>
            <a:endParaRPr lang="en-US"/>
          </a:p>
        </p:txBody>
      </p:sp>
      <p:sp>
        <p:nvSpPr>
          <p:cNvPr id="4" name="Title 3"/>
          <p:cNvSpPr>
            <a:spLocks noGrp="1"/>
          </p:cNvSpPr>
          <p:nvPr>
            <p:ph type="title"/>
          </p:nvPr>
        </p:nvSpPr>
        <p:spPr/>
        <p:txBody>
          <a:bodyPr/>
          <a:lstStyle/>
          <a:p>
            <a:pPr lvl="1" algn="l" rtl="0">
              <a:spcBef>
                <a:spcPct val="0"/>
              </a:spcBef>
            </a:pPr>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Unit Testing</a:t>
            </a:r>
            <a:r>
              <a:rPr lang="en-US" sz="4100" b="1" kern="1200" dirty="0">
                <a:solidFill>
                  <a:schemeClr val="tx2"/>
                </a:solidFill>
                <a:effectLst>
                  <a:outerShdw blurRad="31750" dist="25400" dir="5400000" algn="tl" rotWithShape="0">
                    <a:srgbClr val="000000">
                      <a:alpha val="25000"/>
                    </a:srgbClr>
                  </a:outerShdw>
                </a:effectLst>
                <a:latin typeface="+mj-lt"/>
                <a:ea typeface="+mj-ea"/>
                <a:cs typeface="+mj-cs"/>
              </a:rPr>
              <a:t>:</a:t>
            </a:r>
            <a:br>
              <a:rPr lang="en-US" sz="2400" b="1" dirty="0"/>
            </a:br>
            <a:endParaRPr lang="en-US" dirty="0"/>
          </a:p>
        </p:txBody>
      </p:sp>
    </p:spTree>
    <p:extLst>
      <p:ext uri="{BB962C8B-B14F-4D97-AF65-F5344CB8AC3E}">
        <p14:creationId xmlns:p14="http://schemas.microsoft.com/office/powerpoint/2010/main" val="297129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We have focused on thorough testing through-out the design and implementation phase while testing the user and admin all the other activity that they perform should be stored in database</a:t>
            </a:r>
            <a:r>
              <a:rPr lang="en-US" dirty="0"/>
              <a:t>.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46</a:t>
            </a:fld>
            <a:endParaRPr lang="en-US"/>
          </a:p>
        </p:txBody>
      </p:sp>
      <p:sp>
        <p:nvSpPr>
          <p:cNvPr id="4" name="Title 3"/>
          <p:cNvSpPr>
            <a:spLocks noGrp="1"/>
          </p:cNvSpPr>
          <p:nvPr>
            <p:ph type="title"/>
          </p:nvPr>
        </p:nvSpPr>
        <p:spPr/>
        <p:txBody>
          <a:bodyPr/>
          <a:lstStyle/>
          <a:p>
            <a:pPr lvl="1"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System Testing:</a:t>
            </a:r>
            <a:r>
              <a:rPr lang="en-US" b="1" dirty="0"/>
              <a:t> </a:t>
            </a:r>
            <a:endParaRPr lang="en-US" dirty="0"/>
          </a:p>
        </p:txBody>
      </p:sp>
    </p:spTree>
    <p:extLst>
      <p:ext uri="{BB962C8B-B14F-4D97-AF65-F5344CB8AC3E}">
        <p14:creationId xmlns:p14="http://schemas.microsoft.com/office/powerpoint/2010/main" val="2870751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400" dirty="0"/>
              <a:t>In this project we developed a web-based system “Online Construction Handling”. It is very useful application as online work is getting better day by day. Now a days everyone wants to work and handle things from his home and laptop. So, we provided them opportunity in the field of construction. Its difficult for a person who want things related to construction to go out and search contractors. Also, difficult to discuss rates or find better pricing for his work. Solving this problem our website provides them opportunity to see blogs, contractors, projects, and ideas about the construction. </a:t>
            </a:r>
          </a:p>
        </p:txBody>
      </p:sp>
      <p:sp>
        <p:nvSpPr>
          <p:cNvPr id="3" name="Slide Number Placeholder 2"/>
          <p:cNvSpPr>
            <a:spLocks noGrp="1"/>
          </p:cNvSpPr>
          <p:nvPr>
            <p:ph type="sldNum" sz="quarter" idx="12"/>
          </p:nvPr>
        </p:nvSpPr>
        <p:spPr/>
        <p:txBody>
          <a:bodyPr/>
          <a:lstStyle/>
          <a:p>
            <a:fld id="{21BAB6EE-EAEA-4561-8880-8DF9D3AB286A}" type="slidenum">
              <a:rPr lang="en-US" smtClean="0"/>
              <a:pPr/>
              <a:t>47</a:t>
            </a:fld>
            <a:endParaRPr lang="en-US"/>
          </a:p>
        </p:txBody>
      </p:sp>
      <p:sp>
        <p:nvSpPr>
          <p:cNvPr id="4" name="Title 3"/>
          <p:cNvSpPr>
            <a:spLocks noGrp="1"/>
          </p:cNvSpPr>
          <p:nvPr>
            <p:ph type="title"/>
          </p:nvPr>
        </p:nvSpPr>
        <p:spPr/>
        <p:txBody>
          <a:bodyPr>
            <a:normAutofit fontScale="90000"/>
          </a:bodyPr>
          <a:lstStyle/>
          <a:p>
            <a:pPr lvl="0"/>
            <a:r>
              <a:rPr lang="en-US" sz="4400" u="sng" dirty="0">
                <a:latin typeface="Times New Roman" pitchFamily="18" charset="0"/>
                <a:cs typeface="Times New Roman" pitchFamily="18" charset="0"/>
              </a:rPr>
              <a:t>Conclusion:</a:t>
            </a:r>
            <a:br>
              <a:rPr lang="en-US" dirty="0"/>
            </a:br>
            <a:endParaRPr lang="en-US" dirty="0"/>
          </a:p>
        </p:txBody>
      </p:sp>
    </p:spTree>
    <p:extLst>
      <p:ext uri="{BB962C8B-B14F-4D97-AF65-F5344CB8AC3E}">
        <p14:creationId xmlns:p14="http://schemas.microsoft.com/office/powerpoint/2010/main" val="162563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sz="2800" dirty="0"/>
              <a:t>We will add other products as construction materials in our website.  We aim to provide online payment methods and mobile app to the user so they can easily handle the payments online. We also aim to provide the customer more functionalities like searching different products related to construction, buying them and getting those at their doorstep. Moreover, there are a lot of ideas we aim to bring them to the website so it can become a better market place for both customer and contractors.</a:t>
            </a:r>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48</a:t>
            </a:fld>
            <a:endParaRPr lang="en-US"/>
          </a:p>
        </p:txBody>
      </p:sp>
      <p:sp>
        <p:nvSpPr>
          <p:cNvPr id="4" name="Title 3"/>
          <p:cNvSpPr>
            <a:spLocks noGrp="1"/>
          </p:cNvSpPr>
          <p:nvPr>
            <p:ph type="title"/>
          </p:nvPr>
        </p:nvSpPr>
        <p:spPr/>
        <p:txBody>
          <a:bodyPr/>
          <a:lstStyle/>
          <a:p>
            <a:pPr lvl="2" algn="l" rtl="0">
              <a:spcBef>
                <a:spcPct val="0"/>
              </a:spcBef>
            </a:pPr>
            <a:r>
              <a:rPr lang="en-US" sz="40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Future work:</a:t>
            </a:r>
            <a:br>
              <a:rPr lang="en-US" sz="2400" b="1" dirty="0"/>
            </a:br>
            <a:endParaRPr lang="en-US" dirty="0"/>
          </a:p>
        </p:txBody>
      </p:sp>
    </p:spTree>
    <p:extLst>
      <p:ext uri="{BB962C8B-B14F-4D97-AF65-F5344CB8AC3E}">
        <p14:creationId xmlns:p14="http://schemas.microsoft.com/office/powerpoint/2010/main" val="1945486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latin typeface="Times New Roman" pitchFamily="18" charset="0"/>
                <a:cs typeface="Times New Roman" pitchFamily="18" charset="0"/>
              </a:rPr>
              <a:t>_______________________________</a:t>
            </a:r>
          </a:p>
        </p:txBody>
      </p:sp>
      <p:sp>
        <p:nvSpPr>
          <p:cNvPr id="12" name="Content Placeholder 2"/>
          <p:cNvSpPr>
            <a:spLocks noGrp="1"/>
          </p:cNvSpPr>
          <p:nvPr>
            <p:ph idx="1"/>
          </p:nvPr>
        </p:nvSpPr>
        <p:spPr>
          <a:xfrm>
            <a:off x="457200" y="1219200"/>
            <a:ext cx="8229600" cy="4906963"/>
          </a:xfrm>
        </p:spPr>
        <p:txBody>
          <a:bodyPr>
            <a:normAutofit fontScale="97500"/>
          </a:bodyPr>
          <a:lstStyle/>
          <a:p>
            <a:r>
              <a:rPr lang="en-IE" sz="2300" dirty="0">
                <a:latin typeface="Times New Roman" pitchFamily="18" charset="0"/>
                <a:cs typeface="Times New Roman" pitchFamily="18" charset="0"/>
              </a:rPr>
              <a:t> We  designed web application through which a customer can easily find all the services and contractors related to his construction work at home by saving their time and unnecessary efforts.</a:t>
            </a:r>
          </a:p>
          <a:p>
            <a:endParaRPr lang="en-IE" sz="2300" dirty="0">
              <a:latin typeface="Times New Roman" pitchFamily="18" charset="0"/>
              <a:cs typeface="Times New Roman" pitchFamily="18" charset="0"/>
            </a:endParaRPr>
          </a:p>
          <a:p>
            <a:r>
              <a:rPr lang="en-US" sz="2300" dirty="0">
                <a:latin typeface="Times New Roman" pitchFamily="18" charset="0"/>
                <a:cs typeface="Times New Roman" pitchFamily="18" charset="0"/>
              </a:rPr>
              <a:t>In this specific case of construction dealing, customers have to suffer from many issues to find different contractors/services for construction and it is a difficult process to find a good quality at reasonable price at a single plate form. </a:t>
            </a:r>
          </a:p>
          <a:p>
            <a:endParaRPr lang="en-US" sz="2300" dirty="0">
              <a:latin typeface="Times New Roman" pitchFamily="18" charset="0"/>
              <a:cs typeface="Times New Roman" pitchFamily="18" charset="0"/>
            </a:endParaRPr>
          </a:p>
          <a:p>
            <a:endParaRPr lang="en-US" sz="23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
        <p:nvSpPr>
          <p:cNvPr id="8" name="Title 1"/>
          <p:cNvSpPr>
            <a:spLocks noGrp="1"/>
          </p:cNvSpPr>
          <p:nvPr>
            <p:ph type="title"/>
          </p:nvPr>
        </p:nvSpPr>
        <p:spPr>
          <a:xfrm>
            <a:off x="457200" y="274638"/>
            <a:ext cx="8229600" cy="944562"/>
          </a:xfrm>
        </p:spPr>
        <p:txBody>
          <a:bodyPr>
            <a:normAutofit/>
          </a:bodyPr>
          <a:lstStyle/>
          <a:p>
            <a:r>
              <a:rPr lang="en-US" sz="4000" u="sng" dirty="0">
                <a:latin typeface="Times New Roman" pitchFamily="18" charset="0"/>
                <a:cs typeface="Times New Roman" pitchFamily="18" charset="0"/>
                <a:sym typeface="+mn-ea"/>
              </a:rPr>
              <a:t>Benefits </a:t>
            </a:r>
            <a:endParaRPr lang="en-US" sz="4000" u="sng"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1"/>
            <a:r>
              <a:rPr lang="en-US" sz="2400" dirty="0"/>
              <a:t>As the world is now the “World of Internet” and everything is now available within the home to everyone. So, leading this concept, we aim to develop a system where every user will have the access of available production work form their homes in Pakistan. Also, any user can construct any project related to construction through our system without having to go outside. Any user will have to register into our system for the buying of material and hiring contractor.  </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5</a:t>
            </a:fld>
            <a:endParaRPr lang="en-US"/>
          </a:p>
        </p:txBody>
      </p:sp>
      <p:sp>
        <p:nvSpPr>
          <p:cNvPr id="4" name="Title 3"/>
          <p:cNvSpPr>
            <a:spLocks noGrp="1"/>
          </p:cNvSpPr>
          <p:nvPr>
            <p:ph type="title"/>
          </p:nvPr>
        </p:nvSpPr>
        <p:spPr/>
        <p:txBody>
          <a:bodyPr>
            <a:normAutofit fontScale="90000"/>
          </a:bodyPr>
          <a:lstStyle/>
          <a:p>
            <a:pPr lvl="1"/>
            <a:r>
              <a:rPr lang="en-US" sz="46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Project background</a:t>
            </a:r>
            <a:r>
              <a:rPr lang="en-US" sz="4400" b="1"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a:t>
            </a:r>
            <a:br>
              <a:rPr lang="en-US" sz="2400" b="1" dirty="0"/>
            </a:br>
            <a:r>
              <a:rPr lang="en-US" sz="2800" b="1" dirty="0"/>
              <a:t> </a:t>
            </a:r>
            <a:br>
              <a:rPr lang="en-US" sz="2400" dirty="0"/>
            </a:br>
            <a:endParaRPr lang="en-US" dirty="0"/>
          </a:p>
        </p:txBody>
      </p:sp>
    </p:spTree>
    <p:extLst>
      <p:ext uri="{BB962C8B-B14F-4D97-AF65-F5344CB8AC3E}">
        <p14:creationId xmlns:p14="http://schemas.microsoft.com/office/powerpoint/2010/main" val="3870898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lvl="0"/>
            <a:r>
              <a:rPr lang="en-US" dirty="0"/>
              <a:t>Unknown, “Website | Definition of Website by Merriam-Webster,” </a:t>
            </a:r>
            <a:r>
              <a:rPr lang="en-US" i="1" dirty="0"/>
              <a:t>Merriam-Webster Dict.</a:t>
            </a:r>
            <a:r>
              <a:rPr lang="en-US" dirty="0"/>
              <a:t>, 1993.</a:t>
            </a:r>
          </a:p>
          <a:p>
            <a:pPr lvl="0"/>
            <a:r>
              <a:rPr lang="en-US" dirty="0"/>
              <a:t>R. Pressman, </a:t>
            </a:r>
            <a:r>
              <a:rPr lang="en-US" i="1" dirty="0"/>
              <a:t>Software engineering: a practitioner’s approach</a:t>
            </a:r>
            <a:r>
              <a:rPr lang="en-US" dirty="0"/>
              <a:t>. 2005.</a:t>
            </a:r>
          </a:p>
          <a:p>
            <a:pPr lvl="0"/>
            <a:r>
              <a:rPr lang="en-US" dirty="0"/>
              <a:t>S. Ambler, “Technical (Non-Functional) Requirements: An Agile Introduction,” </a:t>
            </a:r>
            <a:r>
              <a:rPr lang="en-US" i="1" dirty="0" err="1"/>
              <a:t>Agil</a:t>
            </a:r>
            <a:r>
              <a:rPr lang="en-US" i="1" dirty="0"/>
              <a:t>. Model.</a:t>
            </a:r>
            <a:endParaRPr lang="en-US" dirty="0"/>
          </a:p>
          <a:p>
            <a:pPr lvl="0"/>
            <a:r>
              <a:rPr lang="en-US" dirty="0"/>
              <a:t>G. Sparks, </a:t>
            </a:r>
            <a:r>
              <a:rPr lang="en-US" i="1" dirty="0"/>
              <a:t>Database Modeling in UML</a:t>
            </a:r>
            <a:r>
              <a:rPr lang="en-US" dirty="0"/>
              <a:t>. .</a:t>
            </a:r>
          </a:p>
          <a:p>
            <a:pPr lvl="0"/>
            <a:r>
              <a:rPr lang="en-US" dirty="0"/>
              <a:t>https://developers.google.com/web/updates/2019/02/model-viewer</a:t>
            </a:r>
          </a:p>
          <a:p>
            <a:pPr lvl="0"/>
            <a:r>
              <a:rPr lang="en-US" dirty="0"/>
              <a:t>http</a:t>
            </a:r>
            <a:r>
              <a:rPr lang="en-US" dirty="0">
                <a:hlinkClick r:id="rId2"/>
              </a:rPr>
              <a:t>s://www.polymer-project.org/</a:t>
            </a:r>
            <a:endParaRPr lang="en-US" dirty="0"/>
          </a:p>
          <a:p>
            <a:pPr lvl="0"/>
            <a:r>
              <a:rPr lang="en-US" dirty="0"/>
              <a:t>https://www.youtube.com/watch?v=wkSA9bfCmKU&amp;list=PL0b6OzIxLPbz1cgxiH5KCBsyQij1HsPtG </a:t>
            </a:r>
          </a:p>
          <a:p>
            <a:pPr lvl="0"/>
            <a:r>
              <a:rPr lang="en-US" dirty="0"/>
              <a:t>https://</a:t>
            </a:r>
            <a:r>
              <a:rPr lang="en-US" dirty="0">
                <a:hlinkClick r:id="rId3"/>
              </a:rPr>
              <a:t>www.youtube.com/watch?v=314m7YBRFvQ&amp;list=PL6n9fhu94yhXd4xnk-</a:t>
            </a:r>
            <a:r>
              <a:rPr lang="en-US" dirty="0"/>
              <a:t> j5FGhHjUv1LsF0V</a:t>
            </a:r>
          </a:p>
          <a:p>
            <a:r>
              <a:rPr lang="en-US" dirty="0"/>
              <a:t>[9] https://developers.google.com/machine-learning/recommendation/collaborative/basics [11] [10] https://link.springer.com/chapter/10.1007/978-3-540-72079-9_9</a:t>
            </a:r>
          </a:p>
          <a:p>
            <a:r>
              <a:rPr lang="en-US" dirty="0"/>
              <a:t>[11] http</a:t>
            </a:r>
            <a:r>
              <a:rPr lang="en-US" dirty="0">
                <a:hlinkClick r:id="rId4"/>
              </a:rPr>
              <a:t>s://www.geeksforgeeks.org/user-based-collaborative-filtering</a:t>
            </a:r>
            <a:endParaRPr lang="en-US" dirty="0"/>
          </a:p>
          <a:p>
            <a:pPr lvl="0"/>
            <a:r>
              <a:rPr lang="en-US" dirty="0"/>
              <a:t>https://en.wikipedia.org/wiki/Sublime</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50</a:t>
            </a:fld>
            <a:endParaRPr lang="en-US"/>
          </a:p>
        </p:txBody>
      </p:sp>
      <p:sp>
        <p:nvSpPr>
          <p:cNvPr id="4" name="Title 3"/>
          <p:cNvSpPr>
            <a:spLocks noGrp="1"/>
          </p:cNvSpPr>
          <p:nvPr>
            <p:ph type="title"/>
          </p:nvPr>
        </p:nvSpPr>
        <p:spPr/>
        <p:txBody>
          <a:bodyPr/>
          <a:lstStyle/>
          <a:p>
            <a:r>
              <a:rPr lang="en-US" sz="4400" u="sng" dirty="0">
                <a:latin typeface="Times New Roman" pitchFamily="18" charset="0"/>
                <a:cs typeface="Times New Roman" pitchFamily="18" charset="0"/>
                <a:sym typeface="+mn-ea"/>
              </a:rPr>
              <a:t>References:</a:t>
            </a:r>
            <a:endParaRPr lang="en-US" dirty="0"/>
          </a:p>
        </p:txBody>
      </p:sp>
    </p:spTree>
    <p:extLst>
      <p:ext uri="{BB962C8B-B14F-4D97-AF65-F5344CB8AC3E}">
        <p14:creationId xmlns:p14="http://schemas.microsoft.com/office/powerpoint/2010/main" val="375916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As the name suggests, function means those requirements that a system perform operation on a specific situation. An operation and function are performed as a specific set of behavior between outputs and inputs. Functional requirements involve technical details, calculations, logic, processing, and data manipulation of a system.</a:t>
            </a:r>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6</a:t>
            </a:fld>
            <a:endParaRPr lang="en-US"/>
          </a:p>
        </p:txBody>
      </p:sp>
      <p:sp>
        <p:nvSpPr>
          <p:cNvPr id="4" name="Title 3"/>
          <p:cNvSpPr>
            <a:spLocks noGrp="1"/>
          </p:cNvSpPr>
          <p:nvPr>
            <p:ph type="title"/>
          </p:nvPr>
        </p:nvSpPr>
        <p:spPr/>
        <p:txBody>
          <a:bodyPr/>
          <a:lstStyle/>
          <a:p>
            <a:pPr lvl="1" algn="l" rtl="0">
              <a:spcBef>
                <a:spcPct val="0"/>
              </a:spcBef>
            </a:pPr>
            <a:r>
              <a:rPr lang="en-US" sz="4000" b="1"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Functional requirements:</a:t>
            </a:r>
            <a:br>
              <a:rPr lang="en-US" sz="2400" b="1" dirty="0"/>
            </a:br>
            <a:endParaRPr lang="en-US" dirty="0"/>
          </a:p>
        </p:txBody>
      </p:sp>
    </p:spTree>
    <p:extLst>
      <p:ext uri="{BB962C8B-B14F-4D97-AF65-F5344CB8AC3E}">
        <p14:creationId xmlns:p14="http://schemas.microsoft.com/office/powerpoint/2010/main" val="210020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65760" lvl="2" indent="-256032">
              <a:spcBef>
                <a:spcPts val="400"/>
              </a:spcBef>
              <a:buClr>
                <a:schemeClr val="accent1"/>
              </a:buClr>
              <a:buSzPct val="68000"/>
              <a:buFont typeface="Wingdings 3"/>
              <a:buChar char=""/>
            </a:pPr>
            <a:r>
              <a:rPr lang="en-US" sz="2400" b="1" dirty="0"/>
              <a:t>Administrator</a:t>
            </a:r>
          </a:p>
          <a:p>
            <a:r>
              <a:rPr lang="en-US" sz="2400" b="1" dirty="0"/>
              <a:t>Registration</a:t>
            </a:r>
          </a:p>
          <a:p>
            <a:r>
              <a:rPr lang="en-US" sz="2400" b="1" dirty="0"/>
              <a:t>Login</a:t>
            </a:r>
          </a:p>
          <a:p>
            <a:pPr marL="365760" lvl="2" indent="-256032">
              <a:spcBef>
                <a:spcPts val="400"/>
              </a:spcBef>
              <a:buClr>
                <a:schemeClr val="accent1"/>
              </a:buClr>
              <a:buSzPct val="68000"/>
              <a:buFont typeface="Wingdings 3"/>
              <a:buChar char=""/>
            </a:pPr>
            <a:r>
              <a:rPr lang="en-US" sz="2400" b="1" dirty="0"/>
              <a:t>Web Admin Panel</a:t>
            </a:r>
          </a:p>
          <a:p>
            <a:pPr marL="365760" lvl="2" indent="-256032">
              <a:spcBef>
                <a:spcPts val="400"/>
              </a:spcBef>
              <a:buClr>
                <a:schemeClr val="accent1"/>
              </a:buClr>
              <a:buSzPct val="68000"/>
              <a:buFont typeface="Wingdings 3"/>
              <a:buChar char=""/>
            </a:pPr>
            <a:r>
              <a:rPr lang="en-US" sz="2400" b="1" dirty="0"/>
              <a:t>Chat</a:t>
            </a:r>
          </a:p>
          <a:p>
            <a:r>
              <a:rPr lang="en-US" sz="2400" b="1" dirty="0"/>
              <a:t>Rating</a:t>
            </a:r>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7</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9422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Non-functional requirements are those requirements that take part with functional requirements to help and define the system quality .</a:t>
            </a:r>
            <a:endParaRPr lang="en-US" b="1" dirty="0"/>
          </a:p>
        </p:txBody>
      </p:sp>
      <p:sp>
        <p:nvSpPr>
          <p:cNvPr id="3" name="Slide Number Placeholder 2"/>
          <p:cNvSpPr>
            <a:spLocks noGrp="1"/>
          </p:cNvSpPr>
          <p:nvPr>
            <p:ph type="sldNum" sz="quarter" idx="12"/>
          </p:nvPr>
        </p:nvSpPr>
        <p:spPr/>
        <p:txBody>
          <a:bodyPr/>
          <a:lstStyle/>
          <a:p>
            <a:fld id="{21BAB6EE-EAEA-4561-8880-8DF9D3AB286A}" type="slidenum">
              <a:rPr lang="en-US" smtClean="0"/>
              <a:pPr/>
              <a:t>8</a:t>
            </a:fld>
            <a:endParaRPr lang="en-US"/>
          </a:p>
        </p:txBody>
      </p:sp>
      <p:sp>
        <p:nvSpPr>
          <p:cNvPr id="4" name="Title 3"/>
          <p:cNvSpPr>
            <a:spLocks noGrp="1"/>
          </p:cNvSpPr>
          <p:nvPr>
            <p:ph type="title"/>
          </p:nvPr>
        </p:nvSpPr>
        <p:spPr/>
        <p:txBody>
          <a:bodyPr/>
          <a:lstStyle/>
          <a:p>
            <a:pPr lvl="1" algn="l" rtl="0">
              <a:spcBef>
                <a:spcPct val="0"/>
              </a:spcBef>
            </a:pPr>
            <a:r>
              <a:rPr lang="en-US" sz="4100" b="1" u="sng"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Non-Functional Requirements</a:t>
            </a:r>
            <a:r>
              <a:rPr lang="en-US" sz="4000" b="1" kern="1200"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a:t>
            </a:r>
            <a:br>
              <a:rPr lang="en-US" b="1" dirty="0"/>
            </a:br>
            <a:endParaRPr lang="en-US" dirty="0"/>
          </a:p>
        </p:txBody>
      </p:sp>
    </p:spTree>
    <p:extLst>
      <p:ext uri="{BB962C8B-B14F-4D97-AF65-F5344CB8AC3E}">
        <p14:creationId xmlns:p14="http://schemas.microsoft.com/office/powerpoint/2010/main" val="358125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b="1" dirty="0"/>
              <a:t>Reliability</a:t>
            </a:r>
          </a:p>
          <a:p>
            <a:r>
              <a:rPr lang="en-US" sz="2400" b="1" dirty="0"/>
              <a:t>Security</a:t>
            </a:r>
          </a:p>
          <a:p>
            <a:r>
              <a:rPr lang="en-US" sz="2400" b="1" dirty="0"/>
              <a:t>Availability</a:t>
            </a:r>
          </a:p>
          <a:p>
            <a:r>
              <a:rPr lang="en-US" sz="2400" b="1" dirty="0"/>
              <a:t>Robustness</a:t>
            </a:r>
          </a:p>
        </p:txBody>
      </p:sp>
      <p:sp>
        <p:nvSpPr>
          <p:cNvPr id="3" name="Slide Number Placeholder 2"/>
          <p:cNvSpPr>
            <a:spLocks noGrp="1"/>
          </p:cNvSpPr>
          <p:nvPr>
            <p:ph type="sldNum" sz="quarter" idx="12"/>
          </p:nvPr>
        </p:nvSpPr>
        <p:spPr/>
        <p:txBody>
          <a:bodyPr/>
          <a:lstStyle/>
          <a:p>
            <a:fld id="{21BAB6EE-EAEA-4561-8880-8DF9D3AB286A}" type="slidenum">
              <a:rPr lang="en-US" smtClean="0"/>
              <a:pPr/>
              <a:t>9</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813482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1226</TotalTime>
  <Words>1630</Words>
  <Application>Microsoft Office PowerPoint</Application>
  <PresentationFormat>On-screen Show (4:3)</PresentationFormat>
  <Paragraphs>181</Paragraphs>
  <Slides>50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Lucida Sans Unicode</vt:lpstr>
      <vt:lpstr>Times New Roman</vt:lpstr>
      <vt:lpstr>Verdana</vt:lpstr>
      <vt:lpstr>Wingdings 2</vt:lpstr>
      <vt:lpstr>Wingdings 3</vt:lpstr>
      <vt:lpstr>Concourse</vt:lpstr>
      <vt:lpstr>PowerPoint Presentation</vt:lpstr>
      <vt:lpstr>                ONLINE CONSTRUCTION HANDLING </vt:lpstr>
      <vt:lpstr>Introduction   </vt:lpstr>
      <vt:lpstr>PowerPoint Presentation</vt:lpstr>
      <vt:lpstr>Project background:   </vt:lpstr>
      <vt:lpstr>Functional requirements: </vt:lpstr>
      <vt:lpstr>PowerPoint Presentation</vt:lpstr>
      <vt:lpstr>Non-Functional Requirements: </vt:lpstr>
      <vt:lpstr>PowerPoint Presentation</vt:lpstr>
      <vt:lpstr>Data Modeling :</vt:lpstr>
      <vt:lpstr>PowerPoint Presentation</vt:lpstr>
      <vt:lpstr>Working Flow: </vt:lpstr>
      <vt:lpstr>Customer flow:</vt:lpstr>
      <vt:lpstr>Contractor:</vt:lpstr>
      <vt:lpstr>Problem statement</vt:lpstr>
      <vt:lpstr>Objectives </vt:lpstr>
      <vt:lpstr>Development Requirements</vt:lpstr>
      <vt:lpstr>Xampp server:</vt:lpstr>
      <vt:lpstr>PowerPoint Presentation</vt:lpstr>
      <vt:lpstr>Database used:</vt:lpstr>
      <vt:lpstr>PowerPoint Presentation</vt:lpstr>
      <vt:lpstr>Sign up:   </vt:lpstr>
      <vt:lpstr>PowerPoint Presentation</vt:lpstr>
      <vt:lpstr>Login Page:  </vt:lpstr>
      <vt:lpstr>PowerPoint Presentation</vt:lpstr>
      <vt:lpstr>Forgot Password: </vt:lpstr>
      <vt:lpstr>PowerPoint Presentation</vt:lpstr>
      <vt:lpstr>Home page: </vt:lpstr>
      <vt:lpstr>PowerPoint Presentation</vt:lpstr>
      <vt:lpstr>About Us: </vt:lpstr>
      <vt:lpstr>PowerPoint Presentation</vt:lpstr>
      <vt:lpstr>Contact Us: </vt:lpstr>
      <vt:lpstr>PowerPoint Presentation</vt:lpstr>
      <vt:lpstr>Top Constructor page: </vt:lpstr>
      <vt:lpstr>Customer Request: </vt:lpstr>
      <vt:lpstr>Send Order:  </vt:lpstr>
      <vt:lpstr>View projects: </vt:lpstr>
      <vt:lpstr>Contractor Account:</vt:lpstr>
      <vt:lpstr>Admin Login: </vt:lpstr>
      <vt:lpstr>Contractor Dashboard: </vt:lpstr>
      <vt:lpstr>Store rating in the database tables:   </vt:lpstr>
      <vt:lpstr>PowerPoint Presentation</vt:lpstr>
      <vt:lpstr> System Testing: </vt:lpstr>
      <vt:lpstr>Two type of testing:</vt:lpstr>
      <vt:lpstr>Unit Testing: </vt:lpstr>
      <vt:lpstr>System Testing: </vt:lpstr>
      <vt:lpstr>Conclusion: </vt:lpstr>
      <vt:lpstr>Future work: </vt:lpstr>
      <vt:lpstr>Benefits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Prince</dc:creator>
  <cp:lastModifiedBy>Abbas AHMAD</cp:lastModifiedBy>
  <cp:revision>334</cp:revision>
  <dcterms:created xsi:type="dcterms:W3CDTF">2014-09-12T06:08:00Z</dcterms:created>
  <dcterms:modified xsi:type="dcterms:W3CDTF">2021-06-01T05:33:49Z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